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8" r:id="rId2"/>
    <p:sldId id="499" r:id="rId3"/>
    <p:sldId id="588" r:id="rId4"/>
    <p:sldId id="592" r:id="rId5"/>
    <p:sldId id="593" r:id="rId6"/>
    <p:sldId id="694" r:id="rId7"/>
    <p:sldId id="695" r:id="rId8"/>
    <p:sldId id="763" r:id="rId9"/>
    <p:sldId id="766" r:id="rId10"/>
    <p:sldId id="847" r:id="rId11"/>
    <p:sldId id="936" r:id="rId12"/>
    <p:sldId id="937" r:id="rId13"/>
    <p:sldId id="938" r:id="rId14"/>
    <p:sldId id="939" r:id="rId15"/>
    <p:sldId id="767" r:id="rId16"/>
    <p:sldId id="860" r:id="rId17"/>
    <p:sldId id="908" r:id="rId18"/>
    <p:sldId id="864" r:id="rId19"/>
    <p:sldId id="865" r:id="rId20"/>
    <p:sldId id="871" r:id="rId21"/>
    <p:sldId id="900" r:id="rId22"/>
    <p:sldId id="901" r:id="rId23"/>
    <p:sldId id="904" r:id="rId24"/>
    <p:sldId id="1002" r:id="rId25"/>
    <p:sldId id="926" r:id="rId26"/>
    <p:sldId id="927" r:id="rId27"/>
    <p:sldId id="928" r:id="rId28"/>
    <p:sldId id="929" r:id="rId29"/>
    <p:sldId id="930" r:id="rId30"/>
    <p:sldId id="931" r:id="rId31"/>
    <p:sldId id="932" r:id="rId32"/>
    <p:sldId id="933" r:id="rId33"/>
    <p:sldId id="934" r:id="rId34"/>
    <p:sldId id="940" r:id="rId35"/>
    <p:sldId id="1001" r:id="rId36"/>
    <p:sldId id="911" r:id="rId37"/>
    <p:sldId id="912" r:id="rId38"/>
    <p:sldId id="913" r:id="rId39"/>
    <p:sldId id="914" r:id="rId40"/>
    <p:sldId id="915" r:id="rId41"/>
    <p:sldId id="916" r:id="rId42"/>
    <p:sldId id="917" r:id="rId43"/>
    <p:sldId id="920" r:id="rId44"/>
    <p:sldId id="921" r:id="rId45"/>
    <p:sldId id="922" r:id="rId46"/>
    <p:sldId id="923" r:id="rId47"/>
    <p:sldId id="924" r:id="rId48"/>
    <p:sldId id="925" r:id="rId49"/>
    <p:sldId id="941" r:id="rId50"/>
    <p:sldId id="949" r:id="rId51"/>
    <p:sldId id="942" r:id="rId52"/>
    <p:sldId id="943" r:id="rId53"/>
    <p:sldId id="944" r:id="rId54"/>
    <p:sldId id="945" r:id="rId55"/>
    <p:sldId id="946" r:id="rId56"/>
    <p:sldId id="947" r:id="rId57"/>
    <p:sldId id="948" r:id="rId58"/>
    <p:sldId id="973" r:id="rId59"/>
    <p:sldId id="974" r:id="rId60"/>
    <p:sldId id="975" r:id="rId61"/>
    <p:sldId id="1003" r:id="rId62"/>
    <p:sldId id="953" r:id="rId63"/>
    <p:sldId id="972" r:id="rId64"/>
    <p:sldId id="956" r:id="rId65"/>
    <p:sldId id="958" r:id="rId66"/>
    <p:sldId id="1010" r:id="rId67"/>
    <p:sldId id="962" r:id="rId68"/>
    <p:sldId id="966" r:id="rId69"/>
    <p:sldId id="968" r:id="rId70"/>
    <p:sldId id="1004" r:id="rId71"/>
    <p:sldId id="976" r:id="rId72"/>
    <p:sldId id="1000" r:id="rId73"/>
    <p:sldId id="977" r:id="rId74"/>
    <p:sldId id="1005" r:id="rId75"/>
    <p:sldId id="978" r:id="rId76"/>
    <p:sldId id="979" r:id="rId77"/>
    <p:sldId id="981" r:id="rId78"/>
    <p:sldId id="982" r:id="rId79"/>
    <p:sldId id="1009" r:id="rId80"/>
    <p:sldId id="1007" r:id="rId81"/>
    <p:sldId id="1008" r:id="rId82"/>
    <p:sldId id="1006" r:id="rId83"/>
    <p:sldId id="986" r:id="rId84"/>
    <p:sldId id="987" r:id="rId85"/>
    <p:sldId id="990" r:id="rId86"/>
    <p:sldId id="993" r:id="rId87"/>
    <p:sldId id="994" r:id="rId88"/>
    <p:sldId id="996" r:id="rId89"/>
    <p:sldId id="999" r:id="rId90"/>
    <p:sldId id="840" r:id="rId91"/>
    <p:sldId id="1013" r:id="rId92"/>
    <p:sldId id="1011" r:id="rId93"/>
    <p:sldId id="1012" r:id="rId94"/>
    <p:sldId id="1014" r:id="rId95"/>
    <p:sldId id="1015" r:id="rId96"/>
  </p:sldIdLst>
  <p:sldSz cx="9144000" cy="6858000" type="screen4x3"/>
  <p:notesSz cx="6858000" cy="9180513"/>
  <p:defaultTextStyle>
    <a:defPPr>
      <a:defRPr lang="en-US"/>
    </a:defPPr>
    <a:lvl1pPr algn="l" rtl="0" eaLnBrk="0" fontAlgn="base" hangingPunct="0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120000"/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120000"/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120000"/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120000"/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120000"/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CCFF"/>
    <a:srgbClr val="0033CC"/>
    <a:srgbClr val="0000FF"/>
    <a:srgbClr val="9933FF"/>
    <a:srgbClr val="FF3300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777" autoAdjust="0"/>
    <p:restoredTop sz="94805" autoAdjust="0"/>
  </p:normalViewPr>
  <p:slideViewPr>
    <p:cSldViewPr snapToGrid="0">
      <p:cViewPr varScale="1">
        <p:scale>
          <a:sx n="80" d="100"/>
          <a:sy n="80" d="100"/>
        </p:scale>
        <p:origin x="-63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38"/>
    </p:cViewPr>
  </p:sorterViewPr>
  <p:notesViewPr>
    <p:cSldViewPr snapToGrid="0">
      <p:cViewPr>
        <p:scale>
          <a:sx n="100" d="100"/>
          <a:sy n="100" d="100"/>
        </p:scale>
        <p:origin x="-850" y="72"/>
      </p:cViewPr>
      <p:guideLst>
        <p:guide orient="horz" pos="2891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D65606-AE40-4F78-B3E9-B4E87DCC50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72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89462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1C757C0-A401-4623-B20F-01EBEDDC6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5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55C03FF-2EA2-43F0-BA39-A83FC4014A0F}" type="slidenum">
              <a:rPr lang="en-US" altLang="en-US" sz="1200" smtClean="0">
                <a:solidFill>
                  <a:schemeClr val="tx1"/>
                </a:solidFill>
              </a:rPr>
              <a:pPr/>
              <a:t>1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0AEDAE48-A3F7-4B8C-9316-C7C0A91BC766}" type="slidenum">
              <a:rPr lang="en-US" altLang="en-US" sz="1200" smtClean="0">
                <a:solidFill>
                  <a:schemeClr val="tx1"/>
                </a:solidFill>
              </a:rPr>
              <a:pPr/>
              <a:t>12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BB154BE8-1C9E-4CCD-928B-40B98D313C10}" type="slidenum">
              <a:rPr lang="en-US" altLang="en-US" sz="1200" smtClean="0">
                <a:solidFill>
                  <a:schemeClr val="tx1"/>
                </a:solidFill>
              </a:rPr>
              <a:pPr/>
              <a:t>13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0863"/>
            <a:ext cx="5486400" cy="413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Brungart and Simpson (2001)’s experiments show coexistence of informational and energetic masking.</a:t>
            </a:r>
          </a:p>
          <a:p>
            <a:endParaRPr lang="en-US" altLang="zh-CN" smtClean="0"/>
          </a:p>
          <a:p>
            <a:r>
              <a:rPr lang="en-US" altLang="zh-CN" smtClean="0"/>
              <a:t>They have also isolated informational masking using across-ear effect when listening to two talkers in one ear experience informational masking from third signal in the opposite ear (Brungart and Simpson, 2002)</a:t>
            </a:r>
          </a:p>
          <a:p>
            <a:endParaRPr lang="en-US" altLang="zh-CN" smtClean="0"/>
          </a:p>
          <a:p>
            <a:r>
              <a:rPr lang="en-US" altLang="zh-CN" smtClean="0"/>
              <a:t>Arbogast et al. (2002) divide speech signal into 15 log spaced, envelope modulated sinewaves.  Assign some to target and some to interference: intelligible speech with no spectral overlaps</a:t>
            </a:r>
          </a:p>
          <a:p>
            <a:endParaRPr lang="en-US" altLang="zh-CN" smtClean="0"/>
          </a:p>
          <a:p>
            <a:endParaRPr lang="en-US" altLang="zh-CN" smtClean="0"/>
          </a:p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C09CF9D2-C961-497D-8579-C3C74B0B64A4}" type="slidenum">
              <a:rPr lang="en-US" altLang="en-US" sz="1200" smtClean="0">
                <a:solidFill>
                  <a:schemeClr val="tx1"/>
                </a:solidFill>
              </a:rPr>
              <a:pPr/>
              <a:t>14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0863"/>
            <a:ext cx="5486400" cy="413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400" smtClean="0"/>
              <a:t>Create a continuous noise signal that match long-term average spectrum of speech</a:t>
            </a:r>
          </a:p>
          <a:p>
            <a:endParaRPr lang="en-US" altLang="zh-CN" sz="1400" smtClean="0"/>
          </a:p>
          <a:p>
            <a:r>
              <a:rPr lang="en-US" altLang="zh-CN" sz="1400" smtClean="0"/>
              <a:t>Further approach to divide “speech-spectrum-shaped” noise into number of bands and modulate with natural speech envelopes</a:t>
            </a:r>
          </a:p>
          <a:p>
            <a:endParaRPr lang="en-US" altLang="zh-CN" sz="1400" smtClean="0"/>
          </a:p>
          <a:p>
            <a:r>
              <a:rPr lang="en-US" altLang="zh-CN" sz="1400" smtClean="0"/>
              <a:t>However, noise signal too “speech-like” and reintroduce informational masking (Brungart et al. 2004)</a:t>
            </a:r>
          </a:p>
          <a:p>
            <a:endParaRPr lang="en-US" altLang="zh-CN" sz="1400" smtClean="0"/>
          </a:p>
          <a:p>
            <a:r>
              <a:rPr lang="en-US" altLang="zh-CN" sz="1400" smtClean="0"/>
              <a:t>Alternatively, use Ideal Binary Mask to remove informational masking</a:t>
            </a:r>
          </a:p>
          <a:p>
            <a:pPr lvl="1"/>
            <a:r>
              <a:rPr lang="en-US" altLang="zh-CN" sz="1400" smtClean="0"/>
              <a:t>Eliminate portions of stimulus dominated by the interfering speech.  </a:t>
            </a:r>
          </a:p>
          <a:p>
            <a:pPr lvl="1"/>
            <a:r>
              <a:rPr lang="en-US" altLang="zh-CN" sz="1400" smtClean="0"/>
              <a:t>Retain only portions of target speech acoustically detectable in the presence of interfering speech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23314843-BF1C-4858-B983-1482ED34C806}" type="slidenum">
              <a:rPr lang="en-US" altLang="en-US" sz="1200" smtClean="0">
                <a:solidFill>
                  <a:schemeClr val="tx1"/>
                </a:solidFill>
              </a:rPr>
              <a:pPr/>
              <a:t>15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023EBCCB-3544-4408-84D3-11B28BC5783C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15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83CB1E70-8004-4673-BA49-1ADD2799AB2D}" type="slidenum">
              <a:rPr lang="en-US" altLang="en-US" sz="1200" smtClean="0">
                <a:solidFill>
                  <a:schemeClr val="tx1"/>
                </a:solidFill>
              </a:rPr>
              <a:pPr/>
              <a:t>24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B321687E-C5F6-4C3A-A3BC-C7F57F0B9753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24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259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FCE0B3F3-F0A4-4E3D-97C0-12B57DFDB296}" type="slidenum">
              <a:rPr lang="zh-CN" altLang="en-US" sz="1200" smtClean="0"/>
              <a:pPr/>
              <a:t>31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269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7C524095-AD20-4D69-A8F2-D6C22F7192AE}" type="slidenum">
              <a:rPr lang="zh-CN" altLang="en-US" sz="1200" smtClean="0"/>
              <a:pPr/>
              <a:t>32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345BD65B-8657-4A57-B1E2-7A91EC554A22}" type="slidenum">
              <a:rPr lang="en-US" altLang="en-US" sz="1200" smtClean="0">
                <a:solidFill>
                  <a:schemeClr val="tx1"/>
                </a:solidFill>
              </a:rPr>
              <a:pPr/>
              <a:t>49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18FC54AF-4A3F-43B1-9565-A5D6CC148EB1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49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2CE7F390-543B-4976-A912-19AA5DE048B1}" type="slidenum">
              <a:rPr lang="en-US" altLang="en-US" sz="1200" smtClean="0">
                <a:solidFill>
                  <a:schemeClr val="tx1"/>
                </a:solidFill>
              </a:rPr>
              <a:pPr/>
              <a:t>61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C704B473-6282-4F31-B6AD-EBC9CE514E7D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61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C887763C-8CC3-4095-B00D-DC9BFA613A80}" type="slidenum">
              <a:rPr lang="en-US" altLang="en-US" sz="1200" smtClean="0">
                <a:solidFill>
                  <a:schemeClr val="tx1"/>
                </a:solidFill>
              </a:rPr>
              <a:pPr/>
              <a:t>70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2FD60703-1B0C-4012-82D8-FA0FAB415864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70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74F59A26-0B53-48F9-B67C-FEEA8E9AFB4A}" type="slidenum">
              <a:rPr lang="en-US" altLang="en-US" sz="1200" smtClean="0">
                <a:solidFill>
                  <a:schemeClr val="tx1"/>
                </a:solidFill>
              </a:rPr>
              <a:pPr/>
              <a:t>3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84BD9F2C-9F70-4C7C-A53B-782CEF2B0FE2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4B869F0-1EEB-4246-8860-076DDAB64909}" type="slidenum">
              <a:rPr lang="en-US" altLang="en-US" sz="1200" smtClean="0">
                <a:solidFill>
                  <a:schemeClr val="tx1"/>
                </a:solidFill>
              </a:rPr>
              <a:pPr/>
              <a:t>74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31075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43F74822-C055-4C55-B9C0-A4EA36F1B577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74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43687138-6A86-469E-BDF2-342B61491C82}" type="slidenum">
              <a:rPr lang="en-US" altLang="en-US" sz="1200" smtClean="0">
                <a:solidFill>
                  <a:schemeClr val="tx1"/>
                </a:solidFill>
              </a:rPr>
              <a:pPr/>
              <a:t>75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118B443B-27A0-42D2-9C8E-C0A98DDE86CD}" type="slidenum">
              <a:rPr lang="en-US" altLang="en-US" sz="1200" smtClean="0">
                <a:solidFill>
                  <a:schemeClr val="tx1"/>
                </a:solidFill>
              </a:rPr>
              <a:pPr/>
              <a:t>76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84B3CCEB-5F76-4FE4-A104-3E27B038A21D}" type="slidenum">
              <a:rPr lang="en-US" altLang="en-US" sz="1200" smtClean="0">
                <a:solidFill>
                  <a:schemeClr val="tx1"/>
                </a:solidFill>
              </a:rPr>
              <a:pPr/>
              <a:t>77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CE13193-FC28-4E4B-ACAC-FD484E19E1BB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</a:pPr>
              <a:t>78</a:t>
            </a:fld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8E85CAD-5182-4EEA-AE74-EA3A60240F0B}" type="slidenum">
              <a:rPr lang="en-US" altLang="en-US" sz="1200" smtClean="0">
                <a:solidFill>
                  <a:schemeClr val="tx1"/>
                </a:solidFill>
              </a:rPr>
              <a:pPr/>
              <a:t>79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2A01ACBA-50A0-4468-93B6-835988F77490}" type="slidenum">
              <a:rPr lang="en-US" altLang="en-US" sz="1200" smtClean="0">
                <a:solidFill>
                  <a:schemeClr val="tx1"/>
                </a:solidFill>
              </a:rPr>
              <a:pPr/>
              <a:t>80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3A874083-B854-4C76-BDFC-926C0F537979}" type="slidenum">
              <a:rPr lang="en-US" altLang="en-US" sz="1200" smtClean="0">
                <a:solidFill>
                  <a:schemeClr val="tx1"/>
                </a:solidFill>
              </a:rPr>
              <a:pPr/>
              <a:t>81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0916885-8FCA-4345-9751-28F5230663B1}" type="slidenum">
              <a:rPr lang="en-US" altLang="en-US" sz="1200" smtClean="0">
                <a:solidFill>
                  <a:schemeClr val="tx1"/>
                </a:solidFill>
              </a:rPr>
              <a:pPr/>
              <a:t>82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8DFB9E81-24EF-4AAF-9BAA-ECDEA468F776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82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remain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F156C138-EC70-4B82-8AB5-A05EDC20D50D}" type="slidenum">
              <a:rPr lang="zh-CN" altLang="en-US" sz="1200" smtClean="0">
                <a:solidFill>
                  <a:schemeClr val="tx1"/>
                </a:solidFill>
              </a:rPr>
              <a:pPr/>
              <a:t>86</a:t>
            </a:fld>
            <a:endParaRPr lang="zh-CN" alt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7643DAA9-26A5-42CB-90C3-CCFB91E2F3F5}" type="slidenum">
              <a:rPr lang="en-US" altLang="en-US" sz="1200" smtClean="0">
                <a:solidFill>
                  <a:schemeClr val="tx1"/>
                </a:solidFill>
              </a:rPr>
              <a:pPr/>
              <a:t>4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0B29262E-DD32-4F86-82B0-D0D292AB0843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C4D1CB93-20B1-4C5F-B280-AE1D59E098EF}" type="slidenum">
              <a:rPr lang="en-US" altLang="en-US" sz="1200" smtClean="0">
                <a:solidFill>
                  <a:schemeClr val="tx1"/>
                </a:solidFill>
              </a:rPr>
              <a:pPr/>
              <a:t>5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A1B385E7-0BE6-4E90-A744-7878D35E0A2F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E9902EFF-906C-4C21-9EC8-3D63E27FBF12}" type="slidenum">
              <a:rPr lang="en-US" altLang="en-US" sz="1200" smtClean="0">
                <a:solidFill>
                  <a:schemeClr val="tx1"/>
                </a:solidFill>
              </a:rPr>
              <a:pPr/>
              <a:t>6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E457BC9C-6B08-4EDA-8F1A-E6CEEB344A2B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From Steeneken “The listener has to recognize a word or sentence presented at a fixed level and masked by noise at a variable level. After a correct response the noise level is increased, while after a false response the noise level is decreased. This procedure leads to an estimation of the noise level where a 50% correct identification of the words or sentences is obtained (Plomp &amp; Mimpen, 1979)” -- can be performed with naïve listeners and gives very reproducible results (sd of masking noise level is close to 1.5 dB)</a:t>
            </a:r>
          </a:p>
          <a:p>
            <a:endParaRPr lang="en-US" altLang="zh-CN" smtClean="0"/>
          </a:p>
          <a:p>
            <a:endParaRPr lang="en-US" altLang="zh-CN" smtClean="0"/>
          </a:p>
          <a:p>
            <a:r>
              <a:rPr lang="en-US" altLang="zh-CN" smtClean="0"/>
              <a:t>So what has subsequent investigation revealed about the cues actually used and (seemingly) not used: throws up a few surprises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556874E7-ADF9-4023-9897-24F2401D2FA4}" type="slidenum">
              <a:rPr lang="en-US" altLang="en-US" sz="1200" smtClean="0">
                <a:solidFill>
                  <a:schemeClr val="tx1"/>
                </a:solidFill>
              </a:rPr>
              <a:pPr/>
              <a:t>7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1E18EACE-D425-4971-BA44-C3C86AA84FFF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don’t comment at this point on the effect of competing speakers</a:t>
            </a:r>
          </a:p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69AB9704-5839-491E-808F-7F7203FD1578}" type="slidenum">
              <a:rPr lang="en-US" altLang="en-US" sz="1200" smtClean="0">
                <a:solidFill>
                  <a:schemeClr val="tx1"/>
                </a:solidFill>
              </a:rPr>
              <a:pPr/>
              <a:t>8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D47EED6B-359F-4A68-855B-1D3CF685DE6E}" type="slidenum">
              <a:rPr lang="en-US" altLang="en-US" sz="1200" smtClean="0">
                <a:solidFill>
                  <a:schemeClr val="tx1"/>
                </a:solidFill>
              </a:rPr>
              <a:pPr/>
              <a:t>9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536160E4-2CF3-4072-B5B7-EFC42497CC87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7D718595-1A4C-4771-92EA-4FE158FF3059}" type="slidenum">
              <a:rPr lang="en-US" altLang="en-US" sz="1200" smtClean="0">
                <a:solidFill>
                  <a:schemeClr val="tx1"/>
                </a:solidFill>
              </a:rPr>
              <a:pPr/>
              <a:t>10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119811" name="Rectangle 7"/>
          <p:cNvSpPr txBox="1">
            <a:spLocks noGrp="1" noChangeArrowheads="1"/>
          </p:cNvSpPr>
          <p:nvPr/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</a:pPr>
            <a:fld id="{727D0EF2-8C5B-4BFD-B1C1-5BB2142B20A1}" type="slidenum">
              <a:rPr lang="en-US" altLang="en-US" sz="1200">
                <a:solidFill>
                  <a:schemeClr val="tx1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t>10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C48F0-2239-4025-9A01-D5F38BD7BB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370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8FC7-B3F3-49DE-BEC1-B95CD865C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63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3810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FDFF7-D85F-43CD-8B18-7FDE6B41C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33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01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CDED-0CD7-439D-80A7-255921CF2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95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604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A1F27-2AD3-4C2C-B7B1-2A76B4980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69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B99B8-D294-4211-AA38-BD24718CC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62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388D-A5A0-455D-86A3-785CC3749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72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3706-3377-4D41-A82F-C1BE4D283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75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B964-D7DA-4AC9-A289-00E47561C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57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32361-AB87-4ED5-A51E-8AF02C555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4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ECE8C-24CF-45EE-A66F-00F4D3590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52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01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defRPr sz="1200"/>
            </a:lvl1pPr>
          </a:lstStyle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200"/>
            </a:lvl1pPr>
          </a:lstStyle>
          <a:p>
            <a:pPr>
              <a:defRPr/>
            </a:pPr>
            <a:fld id="{3D2C4F29-65C0-4357-A4E8-F6A24170EB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openxmlformats.org/officeDocument/2006/relationships/image" Target="../media/image27.png"/><Relationship Id="rId1" Type="http://schemas.openxmlformats.org/officeDocument/2006/relationships/audio" Target="../media/audio5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png"/><Relationship Id="rId4" Type="http://schemas.openxmlformats.org/officeDocument/2006/relationships/oleObject" Target="../embeddings/Microsoft_Excel_97-2003_Worksheet1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1.png"/><Relationship Id="rId4" Type="http://schemas.openxmlformats.org/officeDocument/2006/relationships/oleObject" Target="../embeddings/Microsoft_Excel_97-2003_Worksheet2.xls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audio" Target="../media/audio12.wav"/><Relationship Id="rId11" Type="http://schemas.openxmlformats.org/officeDocument/2006/relationships/image" Target="../media/image56.png"/><Relationship Id="rId5" Type="http://schemas.openxmlformats.org/officeDocument/2006/relationships/audio" Target="../media/audio11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1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8.wav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6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56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73.emf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72.em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2.xml"/><Relationship Id="rId5" Type="http://schemas.microsoft.com/office/2007/relationships/media" Target="../media/media13.wav"/><Relationship Id="rId15" Type="http://schemas.openxmlformats.org/officeDocument/2006/relationships/image" Target="../media/image74.png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95325" y="942975"/>
            <a:ext cx="7772400" cy="1470025"/>
          </a:xfrm>
        </p:spPr>
        <p:txBody>
          <a:bodyPr/>
          <a:lstStyle/>
          <a:p>
            <a:r>
              <a:rPr lang="en-US" altLang="en-US" sz="4400" b="1" dirty="0" smtClean="0">
                <a:solidFill>
                  <a:srgbClr val="FF3300"/>
                </a:solidFill>
              </a:rPr>
              <a:t>Supervised Speech Separation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438275" y="2962275"/>
            <a:ext cx="6400800" cy="26289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en-US" dirty="0" err="1" smtClean="0"/>
              <a:t>DeLiang</a:t>
            </a:r>
            <a:r>
              <a:rPr lang="en-US" altLang="en-US" dirty="0" smtClean="0"/>
              <a:t> Wang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zh-CN" i="1" dirty="0" smtClean="0">
              <a:solidFill>
                <a:schemeClr val="accent2"/>
              </a:solidFill>
              <a:ea typeface="宋体" pitchFamily="2" charset="-122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400" i="1" dirty="0" smtClean="0">
                <a:solidFill>
                  <a:schemeClr val="accent2"/>
                </a:solidFill>
                <a:ea typeface="宋体" pitchFamily="2" charset="-122"/>
              </a:rPr>
              <a:t>Perception &amp; Neurodynamics Lab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solidFill>
                  <a:schemeClr val="accent2"/>
                </a:solidFill>
              </a:rPr>
              <a:t>Ohio State University</a:t>
            </a:r>
            <a:r>
              <a:rPr lang="en-US" altLang="en-US" sz="2400" dirty="0">
                <a:solidFill>
                  <a:schemeClr val="accent2"/>
                </a:solidFill>
                <a:ea typeface="宋体" charset="-122"/>
              </a:rPr>
              <a:t> </a:t>
            </a:r>
            <a:endParaRPr lang="en-US" altLang="en-US" sz="2400" dirty="0" smtClean="0">
              <a:solidFill>
                <a:schemeClr val="accent2"/>
              </a:solidFill>
              <a:ea typeface="宋体" charset="-122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solidFill>
                  <a:schemeClr val="accent2"/>
                </a:solidFill>
                <a:ea typeface="宋体" charset="-122"/>
              </a:rPr>
              <a:t>&amp; Northwestern </a:t>
            </a:r>
            <a:r>
              <a:rPr lang="en-US" altLang="en-US" sz="2400" dirty="0" err="1">
                <a:solidFill>
                  <a:schemeClr val="accent2"/>
                </a:solidFill>
                <a:ea typeface="宋体" charset="-122"/>
              </a:rPr>
              <a:t>Polytechnical</a:t>
            </a:r>
            <a:r>
              <a:rPr lang="en-US" altLang="en-US" sz="2400" dirty="0">
                <a:solidFill>
                  <a:schemeClr val="accent2"/>
                </a:solidFill>
                <a:ea typeface="宋体" charset="-122"/>
              </a:rPr>
              <a:t> University</a:t>
            </a:r>
            <a:endParaRPr lang="en-US" altLang="en-US" sz="2400" dirty="0" smtClean="0">
              <a:solidFill>
                <a:schemeClr val="accent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en-US" sz="2400" dirty="0" smtClean="0">
              <a:solidFill>
                <a:schemeClr val="accent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en-US" sz="2000" dirty="0" smtClean="0">
                <a:solidFill>
                  <a:schemeClr val="accent2"/>
                </a:solidFill>
              </a:rPr>
              <a:t>http://www.cse.ohio-state.edu/pnl/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Supervised approach to speech separation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8001000" cy="4325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Data driven, i.e. dependency on a training set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Born out of CASA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Time-frequency masking concept has led to the formulation of speech separation as a supervised learning problem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A recent trend fueled in part by the success of deep learning</a:t>
            </a:r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Focus of this tutorial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Ideal binary mask as a separation goal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3875" y="1247775"/>
            <a:ext cx="7908925" cy="5176838"/>
          </a:xfrm>
        </p:spPr>
        <p:txBody>
          <a:bodyPr/>
          <a:lstStyle/>
          <a:p>
            <a:r>
              <a:rPr lang="en-US" altLang="en-US" sz="2000" dirty="0" smtClean="0"/>
              <a:t>Motivated by the auditory masking phenomenon and auditory scene analysis, we suggested the ideal binary mask as a main goal of CASA (Hu &amp; Wang, 2001; 2004)</a:t>
            </a:r>
          </a:p>
          <a:p>
            <a:r>
              <a:rPr lang="en-US" altLang="en-US" sz="2000" dirty="0" smtClean="0"/>
              <a:t>The idea is to retain parts of a mixture where the target sound is stronger than the acoustic background, and discard the rest</a:t>
            </a:r>
          </a:p>
          <a:p>
            <a:r>
              <a:rPr lang="en-US" altLang="en-US" sz="2000" dirty="0" smtClean="0"/>
              <a:t>The definition of the ideal binary mask (IBM)</a:t>
            </a:r>
          </a:p>
          <a:p>
            <a:pPr>
              <a:buSzPct val="50000"/>
              <a:buFont typeface="Monotype Sorts" pitchFamily="2" charset="2"/>
              <a:buChar char="l"/>
            </a:pPr>
            <a:endParaRPr lang="en-US" altLang="en-US" sz="2000" dirty="0" smtClean="0"/>
          </a:p>
          <a:p>
            <a:pPr>
              <a:buSzPct val="50000"/>
              <a:buFont typeface="Monotype Sorts" pitchFamily="2" charset="2"/>
              <a:buChar char="l"/>
            </a:pPr>
            <a:endParaRPr lang="en-US" altLang="en-US" sz="2000" dirty="0" smtClean="0"/>
          </a:p>
          <a:p>
            <a:pPr lvl="1">
              <a:buSzPct val="50000"/>
              <a:buFont typeface="Monotype Sorts" pitchFamily="2" charset="2"/>
              <a:buChar char="l"/>
            </a:pPr>
            <a:endParaRPr lang="en-US" altLang="en-US" sz="1800" i="1" dirty="0" smtClean="0"/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l-GR" altLang="en-US" sz="1800" i="1" dirty="0" smtClean="0">
                <a:cs typeface="Times New Roman" pitchFamily="18" charset="0"/>
              </a:rPr>
              <a:t>θ</a:t>
            </a:r>
            <a:r>
              <a:rPr lang="en-US" altLang="en-US" sz="1800" dirty="0" smtClean="0"/>
              <a:t>: A local SNR criterion (LC) in dB, which is typically chosen to be 0 dB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1800" dirty="0" smtClean="0"/>
              <a:t>Optimal SNR: </a:t>
            </a:r>
            <a:r>
              <a:rPr lang="en-US" altLang="zh-CN" sz="1800" dirty="0" smtClean="0">
                <a:ea typeface="宋体" pitchFamily="2" charset="-122"/>
              </a:rPr>
              <a:t>Under certain conditions t</a:t>
            </a:r>
            <a:r>
              <a:rPr lang="en-US" altLang="en-US" sz="1800" dirty="0" smtClean="0"/>
              <a:t>he IBM with </a:t>
            </a:r>
            <a:r>
              <a:rPr lang="el-GR" altLang="en-US" sz="1800" i="1" dirty="0" smtClean="0">
                <a:cs typeface="Times New Roman" pitchFamily="18" charset="0"/>
              </a:rPr>
              <a:t>θ</a:t>
            </a:r>
            <a:r>
              <a:rPr lang="en-US" altLang="en-US" sz="1800" dirty="0" smtClean="0"/>
              <a:t> = 0 dB is the optimal binary mask in terms of SNR gain (Li &amp; Wang’09)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1800" dirty="0" smtClean="0"/>
              <a:t>Maximal articulation index (AI) in a simplified version (</a:t>
            </a:r>
            <a:r>
              <a:rPr lang="en-US" altLang="en-US" sz="1800" dirty="0" err="1" smtClean="0"/>
              <a:t>Loizou</a:t>
            </a:r>
            <a:r>
              <a:rPr lang="en-US" altLang="en-US" sz="1800" dirty="0" smtClean="0"/>
              <a:t> &amp; Kim’11)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1800" dirty="0" smtClean="0"/>
              <a:t>It does not actually separate the mixture!</a:t>
            </a:r>
          </a:p>
        </p:txBody>
      </p:sp>
      <p:graphicFrame>
        <p:nvGraphicFramePr>
          <p:cNvPr id="12293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00163" y="3457575"/>
          <a:ext cx="344328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name="Equation" r:id="rId3" imgW="2743200" imgH="584200" progId="Equation.3">
                  <p:embed/>
                </p:oleObj>
              </mc:Choice>
              <mc:Fallback>
                <p:oleObj name="Equation" r:id="rId3" imgW="2743200" imgH="584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3457575"/>
                        <a:ext cx="344328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IBM illustration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47713" y="1295400"/>
            <a:ext cx="3703637" cy="2232025"/>
            <a:chOff x="432" y="1344"/>
            <a:chExt cx="2333" cy="1406"/>
          </a:xfrm>
        </p:grpSpPr>
        <p:pic>
          <p:nvPicPr>
            <p:cNvPr id="133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344"/>
              <a:ext cx="2333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targ2110.wav">
              <a:hlinkClick r:id="" action="ppaction://media"/>
            </p:cNvPr>
            <p:cNvPicPr>
              <a:picLocks noRot="1" noChangeAspect="1" noChangeArrowheads="1"/>
            </p:cNvPicPr>
            <p:nvPr>
              <a:wavAudioFile r:embed="rId4" name="target.wav"/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968"/>
              <a:ext cx="15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4876800" y="1295400"/>
            <a:ext cx="3703638" cy="2230438"/>
            <a:chOff x="3033" y="1344"/>
            <a:chExt cx="2333" cy="1405"/>
          </a:xfrm>
        </p:grpSpPr>
        <p:pic>
          <p:nvPicPr>
            <p:cNvPr id="13326" name="Picture 7"/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" y="1344"/>
              <a:ext cx="2333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intr2110.wav">
              <a:hlinkClick r:id="" action="ppaction://media"/>
            </p:cNvPr>
            <p:cNvPicPr>
              <a:picLocks noRot="1" noChangeAspect="1" noChangeArrowheads="1"/>
            </p:cNvPicPr>
            <p:nvPr>
              <a:wavAudioFile r:embed="rId3" name="intrusion.wav"/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" y="1968"/>
              <a:ext cx="15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7" name="Group 9"/>
          <p:cNvGrpSpPr>
            <a:grpSpLocks/>
          </p:cNvGrpSpPr>
          <p:nvPr/>
        </p:nvGrpSpPr>
        <p:grpSpPr bwMode="auto">
          <a:xfrm>
            <a:off x="762000" y="3657600"/>
            <a:ext cx="3702050" cy="2220913"/>
            <a:chOff x="432" y="2827"/>
            <a:chExt cx="2332" cy="1399"/>
          </a:xfrm>
        </p:grpSpPr>
        <p:grpSp>
          <p:nvGrpSpPr>
            <p:cNvPr id="13322" name="Group 10"/>
            <p:cNvGrpSpPr>
              <a:grpSpLocks/>
            </p:cNvGrpSpPr>
            <p:nvPr/>
          </p:nvGrpSpPr>
          <p:grpSpPr bwMode="auto">
            <a:xfrm>
              <a:off x="432" y="2827"/>
              <a:ext cx="2332" cy="1399"/>
              <a:chOff x="432" y="2832"/>
              <a:chExt cx="2332" cy="1405"/>
            </a:xfrm>
          </p:grpSpPr>
          <p:pic>
            <p:nvPicPr>
              <p:cNvPr id="13324" name="Picture 11"/>
              <p:cNvPicPr preferRelativeResize="0"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832"/>
                <a:ext cx="2332" cy="1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mixt2110.wav">
                <a:hlinkClick r:id="" action="ppaction://media"/>
              </p:cNvPr>
              <p:cNvPicPr>
                <a:picLocks noRot="1" noChangeAspect="1" noChangeArrowheads="1"/>
              </p:cNvPicPr>
              <p:nvPr>
                <a:wavAudioFile r:embed="rId2" name="mixture.wav"/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2" y="3408"/>
                <a:ext cx="15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23" name="Picture 13"/>
            <p:cNvPicPr preferRelativeResize="0"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2936"/>
              <a:ext cx="1808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0270" name="Picture 14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830638"/>
            <a:ext cx="2870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876800" y="3657600"/>
            <a:ext cx="3702050" cy="2217738"/>
            <a:chOff x="3053" y="2827"/>
            <a:chExt cx="2332" cy="1397"/>
          </a:xfrm>
        </p:grpSpPr>
        <p:pic>
          <p:nvPicPr>
            <p:cNvPr id="13320" name="Picture 16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2827"/>
              <a:ext cx="233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resu2110.wav">
              <a:hlinkClick r:id="" action="ppaction://media"/>
            </p:cNvPr>
            <p:cNvPicPr>
              <a:picLocks noRot="1" noChangeAspect="1" noChangeArrowheads="1"/>
            </p:cNvPicPr>
            <p:nvPr>
              <a:wavAudioFile r:embed="rId1" name="result.wav"/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" y="3456"/>
              <a:ext cx="15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469900"/>
            <a:ext cx="7772400" cy="831850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Subject tests of ideal binary masking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1379538"/>
            <a:ext cx="7772400" cy="5102225"/>
          </a:xfrm>
        </p:spPr>
        <p:txBody>
          <a:bodyPr/>
          <a:lstStyle/>
          <a:p>
            <a:r>
              <a:rPr lang="en-US" altLang="zh-CN" sz="2400" smtClean="0">
                <a:ea typeface="宋体" pitchFamily="2" charset="-122"/>
              </a:rPr>
              <a:t>IBM separation leads to large speech intelligibility improvements</a:t>
            </a:r>
          </a:p>
          <a:p>
            <a:pPr lvl="1"/>
            <a:r>
              <a:rPr lang="en-US" altLang="zh-CN" sz="2000" smtClean="0">
                <a:ea typeface="宋体" pitchFamily="2" charset="-122"/>
              </a:rPr>
              <a:t>Improvement for stationary noise is above 7 dB for normal-hearing (NH) listeners (Brungart et al.’06; Li &amp; Loizou’08; Cao et al.’11; Ahmadi et al.’13), and above 9 dB for hearing-impaired (HI) listeners (Anzalone et al.’06; Wang et al.’09) </a:t>
            </a:r>
          </a:p>
          <a:p>
            <a:pPr lvl="1"/>
            <a:r>
              <a:rPr lang="en-US" altLang="zh-CN" sz="2000" smtClean="0">
                <a:ea typeface="宋体" pitchFamily="2" charset="-122"/>
              </a:rPr>
              <a:t>Improvement for modulated noise is significantly larger than for stationary noise</a:t>
            </a:r>
          </a:p>
          <a:p>
            <a:pPr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400" smtClean="0"/>
              <a:t>With the IBM as the goal, the speech separation problem becomes a binary classification problem</a:t>
            </a:r>
          </a:p>
          <a:p>
            <a:pPr lvl="1"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000" smtClean="0"/>
              <a:t>This new formulation opens the problem to a variety of pattern classification methods</a:t>
            </a:r>
          </a:p>
          <a:p>
            <a:endParaRPr lang="en-US" altLang="zh-CN" smtClean="0">
              <a:ea typeface="宋体" pitchFamily="2" charset="-122"/>
            </a:endParaRPr>
          </a:p>
          <a:p>
            <a:endParaRPr lang="zh-CN" altLang="en-US" sz="2400" smtClean="0"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01000" cy="641350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Speech perception of noise with binary gains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1152525"/>
            <a:ext cx="7772400" cy="2292350"/>
          </a:xfrm>
        </p:spPr>
        <p:txBody>
          <a:bodyPr/>
          <a:lstStyle/>
          <a:p>
            <a:pPr>
              <a:lnSpc>
                <a:spcPct val="8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000" smtClean="0"/>
              <a:t>Wang et al. (2008) found that, when LC is chosen to be the same as the input SNR, nearly perfect intelligibility is obtained when input SNR is -</a:t>
            </a:r>
            <a:r>
              <a:rPr lang="en-US" altLang="en-US" sz="2000" smtClean="0">
                <a:cs typeface="Times New Roman" pitchFamily="18" charset="0"/>
              </a:rPr>
              <a:t>∞ </a:t>
            </a:r>
            <a:r>
              <a:rPr lang="en-US" altLang="en-US" sz="2000" smtClean="0"/>
              <a:t>dB (i.e. the mixture contains noise only with no target speech)</a:t>
            </a:r>
          </a:p>
          <a:p>
            <a:pPr>
              <a:lnSpc>
                <a:spcPct val="8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000" smtClean="0"/>
              <a:t>IBM modulated noise for ???</a:t>
            </a:r>
          </a:p>
        </p:txBody>
      </p:sp>
      <p:pic>
        <p:nvPicPr>
          <p:cNvPr id="15365" name="Picture 4" descr="SSN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2436813"/>
            <a:ext cx="26685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2a_ibm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1a_ibm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 descr="3a_ibm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8" descr="4a_ibm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9" descr="5a_ibm.t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0" descr="6a_ibm.t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1" descr="7a_ibm.t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2" descr="8a_ibm.t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3" descr="9a_ibm.t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4" descr="oa_ibm.t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5" descr="za_ibm.t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4495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Down Arrow 26"/>
          <p:cNvSpPr/>
          <p:nvPr/>
        </p:nvSpPr>
        <p:spPr>
          <a:xfrm>
            <a:off x="4414838" y="5257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b="0" smtClean="0">
              <a:solidFill>
                <a:srgbClr val="FFFFFF"/>
              </a:solidFill>
            </a:endParaRPr>
          </a:p>
        </p:txBody>
      </p:sp>
      <p:sp>
        <p:nvSpPr>
          <p:cNvPr id="15378" name="TextBox 20"/>
          <p:cNvSpPr txBox="1">
            <a:spLocks noChangeArrowheads="1"/>
          </p:cNvSpPr>
          <p:nvPr/>
        </p:nvSpPr>
        <p:spPr bwMode="auto">
          <a:xfrm>
            <a:off x="5565775" y="3119438"/>
            <a:ext cx="1719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cs typeface="Times New Roman" pitchFamily="18" charset="0"/>
              </a:rPr>
              <a:t>Speech shaped  noise</a:t>
            </a:r>
          </a:p>
        </p:txBody>
      </p:sp>
      <p:pic>
        <p:nvPicPr>
          <p:cNvPr id="29" name="ssn_2125.wav">
            <a:hlinkClick r:id="" action="ppaction://media"/>
          </p:cNvPr>
          <p:cNvPicPr>
            <a:picLocks noRot="1" noChangeAspect="1"/>
          </p:cNvPicPr>
          <p:nvPr>
            <a:wavAudioFile r:embed="rId1" name="ssn_tidigits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3609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FB642125.WAV">
            <a:hlinkClick r:id="" action="ppaction://media"/>
          </p:cNvPr>
          <p:cNvPicPr>
            <a:picLocks noRot="1" noChangeAspect="1"/>
          </p:cNvPicPr>
          <p:nvPr>
            <a:wavAudioFile r:embed="rId2" name="FB64D6F5.WAV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Part II: Classifiers and learning machines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8001000" cy="1543050"/>
          </a:xfrm>
        </p:spPr>
        <p:txBody>
          <a:bodyPr/>
          <a:lstStyle/>
          <a:p>
            <a:r>
              <a:rPr lang="en-US" altLang="en-US" sz="2400" smtClean="0"/>
              <a:t>Multilayer perceptrons (MLPs)</a:t>
            </a:r>
          </a:p>
          <a:p>
            <a:r>
              <a:rPr lang="en-US" altLang="en-US" sz="2400" smtClean="0"/>
              <a:t>Deep neural networks (DNNs)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Multilayer perceptrons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010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smtClean="0">
                <a:ea typeface="宋体" pitchFamily="2" charset="-122"/>
              </a:rPr>
              <a:t>Multilayer perceptrons are extended from perceptrons (or simple perceptrons)</a:t>
            </a:r>
          </a:p>
          <a:p>
            <a:pPr>
              <a:lnSpc>
                <a:spcPct val="90000"/>
              </a:lnSpc>
            </a:pPr>
            <a:r>
              <a:rPr lang="en-US" altLang="zh-CN" sz="2400" smtClean="0">
                <a:ea typeface="宋体" pitchFamily="2" charset="-122"/>
              </a:rPr>
              <a:t>The task is to learn from examples, and then generalize to unseen samples</a:t>
            </a:r>
          </a:p>
          <a:p>
            <a:pPr>
              <a:lnSpc>
                <a:spcPct val="90000"/>
              </a:lnSpc>
            </a:pPr>
            <a:r>
              <a:rPr lang="en-US" altLang="zh-CN" sz="2400" smtClean="0">
                <a:ea typeface="宋体" pitchFamily="2" charset="-122"/>
              </a:rPr>
              <a:t>A core learning approach in neural networks</a:t>
            </a:r>
            <a:r>
              <a:rPr lang="en-US" altLang="en-US" sz="2400" smtClean="0"/>
              <a:t>	</a:t>
            </a:r>
            <a:endParaRPr lang="en-US" altLang="en-US" sz="2400" smtClean="0">
              <a:sym typeface="Symbol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Perceptrons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01000" cy="1485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First learning machine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Aiming for classification (apples vs. oranges)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Architecture: one-layer feedforward net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Without loss of generality, consider a single-neuron perceptron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0" dirty="0" smtClean="0"/>
              <a:t>		</a:t>
            </a:r>
            <a:endParaRPr lang="en-US" altLang="en-US" sz="2000" dirty="0" smtClean="0"/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39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40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41" name="Rectangle 7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42" name="Rectangle 8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sp>
        <p:nvSpPr>
          <p:cNvPr id="18444" name="Rectangle 1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SzPct val="50000"/>
              <a:buFont typeface="Monotype Sorts" pitchFamily="2" charset="2"/>
              <a:buChar char="l"/>
            </a:pPr>
            <a:endParaRPr lang="en-US" altLang="en-US" sz="2400" b="0"/>
          </a:p>
        </p:txBody>
      </p:sp>
      <p:pic>
        <p:nvPicPr>
          <p:cNvPr id="18445" name="Picture 5" descr="fg01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213100"/>
            <a:ext cx="47434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46" name="Straight Arrow Connector 6"/>
          <p:cNvCxnSpPr>
            <a:cxnSpLocks noChangeShapeType="1"/>
          </p:cNvCxnSpPr>
          <p:nvPr/>
        </p:nvCxnSpPr>
        <p:spPr bwMode="auto">
          <a:xfrm>
            <a:off x="4114800" y="2778125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447" name="Group 46"/>
          <p:cNvGrpSpPr>
            <a:grpSpLocks/>
          </p:cNvGrpSpPr>
          <p:nvPr/>
        </p:nvGrpSpPr>
        <p:grpSpPr bwMode="auto">
          <a:xfrm>
            <a:off x="820738" y="3244850"/>
            <a:ext cx="2792412" cy="1693863"/>
            <a:chOff x="729694" y="2901583"/>
            <a:chExt cx="2791358" cy="1694914"/>
          </a:xfrm>
        </p:grpSpPr>
        <p:sp>
          <p:nvSpPr>
            <p:cNvPr id="2" name="Rectangle 1"/>
            <p:cNvSpPr/>
            <p:nvPr/>
          </p:nvSpPr>
          <p:spPr bwMode="auto">
            <a:xfrm>
              <a:off x="1185134" y="3044547"/>
              <a:ext cx="90454" cy="98486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188308" y="3478204"/>
              <a:ext cx="92040" cy="100074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91482" y="4401113"/>
              <a:ext cx="92040" cy="98486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2735537" y="2949238"/>
              <a:ext cx="301511" cy="292281"/>
            </a:xfrm>
            <a:prstGeom prst="ellipse">
              <a:avLst/>
            </a:prstGeom>
            <a:ln>
              <a:solidFill>
                <a:srgbClr val="000000"/>
              </a:solidFill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751406" y="3440080"/>
              <a:ext cx="299924" cy="293869"/>
            </a:xfrm>
            <a:prstGeom prst="ellipse">
              <a:avLst/>
            </a:prstGeom>
            <a:ln>
              <a:solidFill>
                <a:srgbClr val="000000"/>
              </a:solidFill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751406" y="4301039"/>
              <a:ext cx="299924" cy="293869"/>
            </a:xfrm>
            <a:prstGeom prst="ellipse">
              <a:avLst/>
            </a:prstGeom>
            <a:ln>
              <a:solidFill>
                <a:srgbClr val="000000"/>
              </a:solidFill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>
                <a:buSzPct val="120000"/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SzPct val="12000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charset="2"/>
                <a:buChar char="l"/>
                <a:defRPr/>
              </a:pPr>
              <a:endParaRPr lang="en-US" altLang="en-US" sz="2400" b="0" smtClean="0"/>
            </a:p>
          </p:txBody>
        </p:sp>
        <p:cxnSp>
          <p:nvCxnSpPr>
            <p:cNvPr id="5" name="Straight Arrow Connector 4"/>
            <p:cNvCxnSpPr>
              <a:stCxn id="2" idx="3"/>
              <a:endCxn id="19" idx="1"/>
            </p:cNvCxnSpPr>
            <p:nvPr/>
          </p:nvCxnSpPr>
          <p:spPr bwMode="auto">
            <a:xfrm>
              <a:off x="1275588" y="3093790"/>
              <a:ext cx="1518664" cy="1250137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19" idx="2"/>
            </p:cNvCxnSpPr>
            <p:nvPr/>
          </p:nvCxnSpPr>
          <p:spPr bwMode="auto">
            <a:xfrm>
              <a:off x="1288283" y="3540154"/>
              <a:ext cx="1463123" cy="908613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19" idx="3"/>
            </p:cNvCxnSpPr>
            <p:nvPr/>
          </p:nvCxnSpPr>
          <p:spPr bwMode="auto">
            <a:xfrm>
              <a:off x="1299391" y="4458298"/>
              <a:ext cx="1494861" cy="93721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endCxn id="3" idx="2"/>
            </p:cNvCxnSpPr>
            <p:nvPr/>
          </p:nvCxnSpPr>
          <p:spPr bwMode="auto">
            <a:xfrm>
              <a:off x="1275588" y="3090613"/>
              <a:ext cx="1459949" cy="4765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8" idx="2"/>
            </p:cNvCxnSpPr>
            <p:nvPr/>
          </p:nvCxnSpPr>
          <p:spPr bwMode="auto">
            <a:xfrm>
              <a:off x="1291457" y="3527446"/>
              <a:ext cx="1459949" cy="60362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18" idx="3"/>
            </p:cNvCxnSpPr>
            <p:nvPr/>
          </p:nvCxnSpPr>
          <p:spPr bwMode="auto">
            <a:xfrm flipV="1">
              <a:off x="1299391" y="3691061"/>
              <a:ext cx="1494861" cy="748176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1283522" y="3170037"/>
              <a:ext cx="1482165" cy="354232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3" idx="3"/>
            </p:cNvCxnSpPr>
            <p:nvPr/>
          </p:nvCxnSpPr>
          <p:spPr bwMode="auto">
            <a:xfrm flipV="1">
              <a:off x="1288283" y="3198630"/>
              <a:ext cx="1491687" cy="1259668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18" idx="1"/>
            </p:cNvCxnSpPr>
            <p:nvPr/>
          </p:nvCxnSpPr>
          <p:spPr bwMode="auto">
            <a:xfrm>
              <a:off x="1283522" y="3096967"/>
              <a:ext cx="1510730" cy="386001"/>
            </a:xfrm>
            <a:prstGeom prst="straightConnector1">
              <a:avLst/>
            </a:prstGeom>
            <a:ln>
              <a:solidFill>
                <a:srgbClr val="000066"/>
              </a:solidFill>
              <a:headEnd type="none" w="med" len="med"/>
              <a:tailEnd type="arrow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463" name="TextBox 42"/>
            <p:cNvSpPr txBox="1">
              <a:spLocks noChangeArrowheads="1"/>
            </p:cNvSpPr>
            <p:nvPr/>
          </p:nvSpPr>
          <p:spPr bwMode="auto">
            <a:xfrm>
              <a:off x="1127760" y="3714750"/>
              <a:ext cx="2616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</p:txBody>
        </p:sp>
        <p:sp>
          <p:nvSpPr>
            <p:cNvPr id="18464" name="TextBox 56"/>
            <p:cNvSpPr txBox="1">
              <a:spLocks noChangeArrowheads="1"/>
            </p:cNvSpPr>
            <p:nvPr/>
          </p:nvSpPr>
          <p:spPr bwMode="auto">
            <a:xfrm>
              <a:off x="2792730" y="3752850"/>
              <a:ext cx="2616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  <a:p>
              <a:pPr>
                <a:spcBef>
                  <a:spcPct val="0"/>
                </a:spcBef>
                <a:buSzPct val="50000"/>
                <a:buFont typeface="Monotype Sorts" pitchFamily="2" charset="2"/>
                <a:buNone/>
              </a:pPr>
              <a:r>
                <a:rPr lang="en-US" altLang="en-US" sz="1000" b="0"/>
                <a:t>• </a:t>
              </a:r>
            </a:p>
          </p:txBody>
        </p:sp>
        <p:sp>
          <p:nvSpPr>
            <p:cNvPr id="18465" name="Rectangle 45"/>
            <p:cNvSpPr>
              <a:spLocks noChangeArrowheads="1"/>
            </p:cNvSpPr>
            <p:nvPr/>
          </p:nvSpPr>
          <p:spPr bwMode="auto">
            <a:xfrm>
              <a:off x="729694" y="2901583"/>
              <a:ext cx="3978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pitchFamily="2" charset="2"/>
                <a:buNone/>
              </a:pPr>
              <a:r>
                <a:rPr lang="en-US" altLang="en-US" sz="2000" b="0" i="1"/>
                <a:t>x</a:t>
              </a:r>
              <a:r>
                <a:rPr lang="en-US" altLang="en-US" sz="2000" b="0" baseline="-25000"/>
                <a:t>1</a:t>
              </a:r>
            </a:p>
          </p:txBody>
        </p:sp>
        <p:sp>
          <p:nvSpPr>
            <p:cNvPr id="18466" name="Rectangle 59"/>
            <p:cNvSpPr>
              <a:spLocks noChangeArrowheads="1"/>
            </p:cNvSpPr>
            <p:nvPr/>
          </p:nvSpPr>
          <p:spPr bwMode="auto">
            <a:xfrm>
              <a:off x="729694" y="3351163"/>
              <a:ext cx="3834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pitchFamily="2" charset="2"/>
                <a:buNone/>
              </a:pPr>
              <a:r>
                <a:rPr lang="en-US" altLang="en-US" sz="2000" b="0" i="1"/>
                <a:t>x</a:t>
              </a:r>
              <a:r>
                <a:rPr lang="en-US" altLang="en-US" sz="2000" b="0" baseline="-25000"/>
                <a:t>2</a:t>
              </a:r>
            </a:p>
          </p:txBody>
        </p:sp>
        <p:sp>
          <p:nvSpPr>
            <p:cNvPr id="18467" name="Rectangle 60"/>
            <p:cNvSpPr>
              <a:spLocks noChangeArrowheads="1"/>
            </p:cNvSpPr>
            <p:nvPr/>
          </p:nvSpPr>
          <p:spPr bwMode="auto">
            <a:xfrm>
              <a:off x="737314" y="4257943"/>
              <a:ext cx="421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pitchFamily="2" charset="2"/>
                <a:buNone/>
              </a:pPr>
              <a:r>
                <a:rPr lang="en-US" altLang="en-US" sz="2000" b="0" i="1"/>
                <a:t>x</a:t>
              </a:r>
              <a:r>
                <a:rPr lang="en-US" altLang="en-US" sz="2000" b="0" i="1" baseline="-25000"/>
                <a:t>m</a:t>
              </a:r>
            </a:p>
          </p:txBody>
        </p:sp>
        <p:sp>
          <p:nvSpPr>
            <p:cNvPr id="18468" name="Rectangle 61"/>
            <p:cNvSpPr>
              <a:spLocks noChangeArrowheads="1"/>
            </p:cNvSpPr>
            <p:nvPr/>
          </p:nvSpPr>
          <p:spPr bwMode="auto">
            <a:xfrm>
              <a:off x="3137614" y="2962543"/>
              <a:ext cx="3834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pitchFamily="2" charset="2"/>
                <a:buNone/>
              </a:pPr>
              <a:r>
                <a:rPr lang="en-US" altLang="en-US" sz="2000" b="0" i="1"/>
                <a:t>y</a:t>
              </a:r>
              <a:r>
                <a:rPr lang="en-US" altLang="en-US" sz="2000" b="0" baseline="-25000"/>
                <a:t>1</a:t>
              </a:r>
            </a:p>
          </p:txBody>
        </p:sp>
        <p:sp>
          <p:nvSpPr>
            <p:cNvPr id="18469" name="Rectangle 62"/>
            <p:cNvSpPr>
              <a:spLocks noChangeArrowheads="1"/>
            </p:cNvSpPr>
            <p:nvPr/>
          </p:nvSpPr>
          <p:spPr bwMode="auto">
            <a:xfrm>
              <a:off x="3129994" y="3412123"/>
              <a:ext cx="3834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SzPct val="50000"/>
                <a:buFont typeface="Monotype Sorts" pitchFamily="2" charset="2"/>
                <a:buNone/>
              </a:pPr>
              <a:r>
                <a:rPr lang="en-US" altLang="en-US" sz="2000" b="0" i="1"/>
                <a:t>y</a:t>
              </a:r>
              <a:r>
                <a:rPr lang="en-US" altLang="en-US" sz="2000" b="0" baseline="-25000"/>
                <a:t>2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Linear separability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152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A perceptron separates the input space into two halves via a linear boundary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Perceptrons cannot classify linearly inseparable classes</a:t>
            </a:r>
          </a:p>
          <a:p>
            <a:pPr>
              <a:lnSpc>
                <a:spcPct val="80000"/>
              </a:lnSpc>
            </a:pPr>
            <a:endParaRPr lang="en-US" altLang="en-US" sz="2400" dirty="0" smtClean="0"/>
          </a:p>
        </p:txBody>
      </p:sp>
      <p:pic>
        <p:nvPicPr>
          <p:cNvPr id="19462" name="Picture 3" descr="fg01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771775"/>
            <a:ext cx="56959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Multilayer perceptrons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486650" cy="1905000"/>
          </a:xfrm>
        </p:spPr>
        <p:txBody>
          <a:bodyPr/>
          <a:lstStyle/>
          <a:p>
            <a:r>
              <a:rPr lang="en-US" altLang="en-US" sz="2400" dirty="0" smtClean="0"/>
              <a:t>If a training set is not linearly separable, a </a:t>
            </a:r>
            <a:r>
              <a:rPr lang="en-US" altLang="en-US" sz="2400" i="1" dirty="0" smtClean="0"/>
              <a:t>multilayer  </a:t>
            </a:r>
            <a:r>
              <a:rPr lang="en-US" altLang="en-US" sz="2400" dirty="0" smtClean="0"/>
              <a:t>perceptron can give a solution</a:t>
            </a:r>
          </a:p>
          <a:p>
            <a:endParaRPr lang="en-US" altLang="en-US" sz="2400" dirty="0" smtClean="0"/>
          </a:p>
        </p:txBody>
      </p:sp>
      <p:pic>
        <p:nvPicPr>
          <p:cNvPr id="20486" name="Picture 4" descr="fg04_00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113"/>
            <a:ext cx="73152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 of presentation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001000" cy="2922588"/>
          </a:xfrm>
        </p:spPr>
        <p:txBody>
          <a:bodyPr/>
          <a:lstStyle/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Introduction: Speech separation problem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Classifiers and learning machines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Training targets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Features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Separation algorithms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Concluding remarks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Backpropagation algorithm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369175" cy="4676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400" dirty="0"/>
              <a:t>S</a:t>
            </a:r>
            <a:r>
              <a:rPr lang="en-US" altLang="en-US" sz="2400" dirty="0" smtClean="0"/>
              <a:t>quare error (loss) function between the desired (teaching) signal and actual output</a:t>
            </a:r>
          </a:p>
          <a:p>
            <a:pPr>
              <a:lnSpc>
                <a:spcPct val="80000"/>
              </a:lnSpc>
              <a:defRPr/>
            </a:pPr>
            <a:endParaRPr lang="en-US" altLang="en-US" sz="2400" dirty="0" smtClean="0"/>
          </a:p>
          <a:p>
            <a:pPr>
              <a:lnSpc>
                <a:spcPct val="80000"/>
              </a:lnSpc>
              <a:defRPr/>
            </a:pPr>
            <a:endParaRPr lang="en-US" altLang="en-US" sz="2400" dirty="0" smtClean="0"/>
          </a:p>
          <a:p>
            <a:pPr>
              <a:lnSpc>
                <a:spcPct val="80000"/>
              </a:lnSpc>
              <a:defRPr/>
            </a:pPr>
            <a:endParaRPr lang="en-US" altLang="en-US" sz="2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0" dirty="0" smtClean="0"/>
          </a:p>
          <a:p>
            <a:pPr>
              <a:lnSpc>
                <a:spcPct val="80000"/>
              </a:lnSpc>
              <a:defRPr/>
            </a:pPr>
            <a:r>
              <a:rPr lang="en-US" altLang="en-US" sz="2400" dirty="0" smtClean="0"/>
              <a:t>Key question: how to minimize the error function by updating weights in multilayer structure with nonlinear activation functions?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 smtClean="0"/>
              <a:t>Solution: apply the technique of gradient descent over weights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 smtClean="0"/>
              <a:t>Gradient points to the direction of maximum </a:t>
            </a:r>
            <a:r>
              <a:rPr lang="en-US" altLang="en-US" sz="2000" i="1" dirty="0" smtClean="0"/>
              <a:t>E</a:t>
            </a:r>
            <a:r>
              <a:rPr lang="en-US" altLang="en-US" sz="2000" dirty="0" smtClean="0"/>
              <a:t> increase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400" dirty="0" smtClean="0"/>
              <a:t>Gradient descent leads to errors back-propagated layer by layer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/>
              <a:t>H</a:t>
            </a:r>
            <a:r>
              <a:rPr lang="en-US" altLang="en-US" sz="2000" dirty="0" smtClean="0"/>
              <a:t>ence the name of the algorithm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893270"/>
              </p:ext>
            </p:extLst>
          </p:nvPr>
        </p:nvGraphicFramePr>
        <p:xfrm>
          <a:off x="2011364" y="1873251"/>
          <a:ext cx="4075111" cy="10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7" name="Equation" r:id="rId3" imgW="1651000" imgH="406400" progId="Equation.3">
                  <p:embed/>
                </p:oleObj>
              </mc:Choice>
              <mc:Fallback>
                <p:oleObj name="Equation" r:id="rId3" imgW="1651000" imgH="406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364" y="1873251"/>
                        <a:ext cx="4075111" cy="10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Deep neural networks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503238" y="1274763"/>
            <a:ext cx="8229600" cy="4851400"/>
          </a:xfrm>
        </p:spPr>
        <p:txBody>
          <a:bodyPr/>
          <a:lstStyle/>
          <a:p>
            <a:r>
              <a:rPr lang="en-US" altLang="en-US" sz="2400" dirty="0" smtClean="0"/>
              <a:t>Why deep?</a:t>
            </a:r>
          </a:p>
          <a:p>
            <a:pPr lvl="1"/>
            <a:r>
              <a:rPr lang="en-US" altLang="en-US" sz="2000" dirty="0" smtClean="0"/>
              <a:t>As the number of layers increases, more abstract features are learned and they tend to be more invariant to superficial variations</a:t>
            </a:r>
          </a:p>
          <a:p>
            <a:pPr lvl="1"/>
            <a:r>
              <a:rPr lang="en-US" altLang="en-US" sz="2000" dirty="0" smtClean="0"/>
              <a:t>Superior performance in practice if properly trained (e.g., convolutional neural networks)</a:t>
            </a:r>
            <a:endParaRPr lang="en-US" altLang="en-US" dirty="0" smtClean="0"/>
          </a:p>
          <a:p>
            <a:r>
              <a:rPr lang="en-US" altLang="en-US" sz="2400" dirty="0" smtClean="0"/>
              <a:t>The </a:t>
            </a:r>
            <a:r>
              <a:rPr lang="en-US" altLang="en-US" sz="2400" dirty="0" err="1" smtClean="0"/>
              <a:t>backprop</a:t>
            </a:r>
            <a:r>
              <a:rPr lang="en-US" altLang="en-US" sz="2400" dirty="0" smtClean="0"/>
              <a:t> algorithm is applicable to an arbitrary number of layers</a:t>
            </a:r>
          </a:p>
          <a:p>
            <a:r>
              <a:rPr lang="en-US" altLang="en-US" sz="2400" dirty="0" smtClean="0"/>
              <a:t>However, deep structure is hard to train from random initializations</a:t>
            </a:r>
          </a:p>
          <a:p>
            <a:pPr lvl="1"/>
            <a:r>
              <a:rPr lang="en-US" altLang="en-US" sz="2000" dirty="0" smtClean="0"/>
              <a:t>Vanishing gradients: Error derivatives tend to become very small in </a:t>
            </a:r>
            <a:r>
              <a:rPr lang="en-US" altLang="en-US" sz="2000" smtClean="0"/>
              <a:t>lower layers</a:t>
            </a:r>
            <a:endParaRPr lang="en-US" alt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Restricted Boltzmann machines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03238" y="1274763"/>
            <a:ext cx="8229600" cy="4851400"/>
          </a:xfrm>
        </p:spPr>
        <p:txBody>
          <a:bodyPr/>
          <a:lstStyle/>
          <a:p>
            <a:r>
              <a:rPr lang="en-US" altLang="en-US" sz="2400" smtClean="0"/>
              <a:t>Hinton et al. (2006) suggest to unsupervisedly pretrain a DNN using restricted Boltzmann machines (RBMs)</a:t>
            </a:r>
          </a:p>
          <a:p>
            <a:r>
              <a:rPr lang="en-US" altLang="en-US" sz="2400" smtClean="0"/>
              <a:t>RBMs simplify Boltzmann machines by allowing connections only between the visible and hidden layer, i.e. no intra-layer recurrent connections</a:t>
            </a:r>
          </a:p>
          <a:p>
            <a:pPr lvl="1"/>
            <a:r>
              <a:rPr lang="en-US" altLang="en-US" sz="2000" smtClean="0"/>
              <a:t>Enables exact and efficient inference</a:t>
            </a:r>
          </a:p>
        </p:txBody>
      </p:sp>
      <p:pic>
        <p:nvPicPr>
          <p:cNvPr id="23558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064000"/>
            <a:ext cx="46482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DNN training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01000" cy="4705350"/>
          </a:xfrm>
        </p:spPr>
        <p:txBody>
          <a:bodyPr/>
          <a:lstStyle/>
          <a:p>
            <a:r>
              <a:rPr lang="en-US" altLang="en-US" sz="2400" dirty="0" smtClean="0"/>
              <a:t>Unsupervised, layerwise RBM pretraining</a:t>
            </a:r>
          </a:p>
          <a:p>
            <a:pPr lvl="1"/>
            <a:r>
              <a:rPr lang="en-US" altLang="en-US" sz="2000" dirty="0" smtClean="0"/>
              <a:t>Train the first RBM using unlabeled data</a:t>
            </a:r>
          </a:p>
          <a:p>
            <a:pPr lvl="1"/>
            <a:r>
              <a:rPr lang="en-US" altLang="en-US" sz="2000" dirty="0" smtClean="0"/>
              <a:t>Fix the first layer weights. Use the resulting hidden activations as new data to train the second RBM</a:t>
            </a:r>
          </a:p>
          <a:p>
            <a:pPr lvl="1"/>
            <a:r>
              <a:rPr lang="en-US" altLang="en-US" sz="2000" dirty="0" smtClean="0"/>
              <a:t>Continue until all layers are thus trained</a:t>
            </a:r>
          </a:p>
          <a:p>
            <a:r>
              <a:rPr lang="en-US" altLang="en-US" sz="2400" dirty="0" smtClean="0"/>
              <a:t>Supervised fine-tuning</a:t>
            </a:r>
          </a:p>
          <a:p>
            <a:pPr lvl="1"/>
            <a:r>
              <a:rPr lang="en-US" altLang="en-US" sz="2000" dirty="0" smtClean="0"/>
              <a:t>The weights from RBM pretraining provide the network initialization</a:t>
            </a:r>
          </a:p>
          <a:p>
            <a:pPr lvl="1"/>
            <a:r>
              <a:rPr lang="en-US" altLang="en-US" sz="2000" dirty="0" smtClean="0"/>
              <a:t>Use standard backpropagation to fine tune all the weights for </a:t>
            </a:r>
            <a:r>
              <a:rPr lang="en-US" altLang="en-US" sz="2000" dirty="0"/>
              <a:t>a</a:t>
            </a:r>
            <a:r>
              <a:rPr lang="en-US" altLang="en-US" sz="2000" dirty="0" smtClean="0"/>
              <a:t> particular task at hand</a:t>
            </a:r>
          </a:p>
          <a:p>
            <a:r>
              <a:rPr lang="en-US" altLang="en-US" sz="2400" dirty="0" smtClean="0"/>
              <a:t>Recent practice suggests that RBM pretraining is not needed if large training data exists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Part III: Training targets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0075" y="1295400"/>
            <a:ext cx="8001000" cy="4581525"/>
          </a:xfrm>
        </p:spPr>
        <p:txBody>
          <a:bodyPr/>
          <a:lstStyle/>
          <a:p>
            <a:r>
              <a:rPr lang="en-US" altLang="en-US" sz="2400" dirty="0" smtClean="0"/>
              <a:t>What supervised training aims to learn is important for speech separation/enhancement</a:t>
            </a:r>
          </a:p>
          <a:p>
            <a:pPr lvl="1"/>
            <a:r>
              <a:rPr lang="en-US" altLang="en-US" sz="2000" dirty="0" smtClean="0"/>
              <a:t>Different training targets lead to different mapping functions from noisy features to separated speech</a:t>
            </a:r>
          </a:p>
          <a:p>
            <a:pPr lvl="1"/>
            <a:r>
              <a:rPr lang="en-US" altLang="en-US" sz="2000" dirty="0" smtClean="0"/>
              <a:t>Different targets may have different levels of generalization</a:t>
            </a:r>
            <a:endParaRPr lang="en-US" altLang="en-US" dirty="0" smtClean="0"/>
          </a:p>
          <a:p>
            <a:r>
              <a:rPr lang="en-US" altLang="en-US" sz="2400" dirty="0" smtClean="0"/>
              <a:t>A recent study (Wang et al.’14) examines different training targets (objective functions)</a:t>
            </a:r>
          </a:p>
          <a:p>
            <a:pPr lvl="1"/>
            <a:r>
              <a:rPr lang="en-US" altLang="en-US" sz="2000" dirty="0" smtClean="0"/>
              <a:t>Masking based targets</a:t>
            </a:r>
          </a:p>
          <a:p>
            <a:pPr lvl="1"/>
            <a:r>
              <a:rPr lang="en-US" altLang="en-US" sz="2000" dirty="0" smtClean="0"/>
              <a:t>Mapping based targets</a:t>
            </a:r>
          </a:p>
          <a:p>
            <a:r>
              <a:rPr lang="en-US" altLang="en-US" sz="2400" dirty="0" smtClean="0"/>
              <a:t>Other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Background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/>
              <a:t>While the IBM is </a:t>
            </a:r>
            <a:r>
              <a:rPr lang="en-US" altLang="en-US" sz="2400" dirty="0"/>
              <a:t>f</a:t>
            </a:r>
            <a:r>
              <a:rPr lang="en-US" altLang="en-US" sz="2400" dirty="0" smtClean="0"/>
              <a:t>irst used in supervised separation (see Part V), the quality of separated speech is a persistent issue</a:t>
            </a:r>
          </a:p>
          <a:p>
            <a:pPr>
              <a:defRPr/>
            </a:pPr>
            <a:r>
              <a:rPr lang="en-US" altLang="en-US" sz="2400" dirty="0" smtClean="0"/>
              <a:t>What are alternative targets?</a:t>
            </a:r>
          </a:p>
          <a:p>
            <a:pPr lvl="1">
              <a:defRPr/>
            </a:pPr>
            <a:r>
              <a:rPr lang="en-US" altLang="en-US" sz="2000" dirty="0" smtClean="0"/>
              <a:t>Target binary mask (TBM) (</a:t>
            </a:r>
            <a:r>
              <a:rPr lang="en-US" altLang="en-US" sz="2000" dirty="0" err="1" smtClean="0"/>
              <a:t>Kjems</a:t>
            </a:r>
            <a:r>
              <a:rPr lang="en-US" altLang="en-US" sz="2000" dirty="0" smtClean="0"/>
              <a:t> et al.’09; Gonzalez &amp; Brookes’14)</a:t>
            </a:r>
          </a:p>
          <a:p>
            <a:pPr lvl="1">
              <a:defRPr/>
            </a:pPr>
            <a:r>
              <a:rPr lang="en-US" altLang="en-US" sz="2000" dirty="0" smtClean="0"/>
              <a:t>Ideal ratio mask (IRM) (Srinivasan et al.’06; Narayanan &amp; Wang’13; </a:t>
            </a:r>
            <a:r>
              <a:rPr lang="en-US" altLang="en-US" sz="2000" dirty="0" err="1" smtClean="0"/>
              <a:t>Hummersone</a:t>
            </a:r>
            <a:r>
              <a:rPr lang="en-US" altLang="en-US" sz="2000" dirty="0" smtClean="0"/>
              <a:t> et al.’14)</a:t>
            </a:r>
          </a:p>
          <a:p>
            <a:pPr lvl="1">
              <a:defRPr/>
            </a:pPr>
            <a:r>
              <a:rPr lang="en-US" altLang="en-US" sz="2000" dirty="0" smtClean="0"/>
              <a:t>STFT spectral magnitude (Xu et al.’14; Han et al.’14)</a:t>
            </a:r>
          </a:p>
          <a:p>
            <a:pPr marL="457200" lvl="1" indent="0">
              <a:buFontTx/>
              <a:buNone/>
              <a:defRPr/>
            </a:pPr>
            <a:endParaRPr lang="en-US" altLang="en-US" dirty="0" smtClean="0"/>
          </a:p>
          <a:p>
            <a:pPr lvl="1">
              <a:buFontTx/>
              <a:buNone/>
              <a:defRPr/>
            </a:pPr>
            <a:endParaRPr lang="en-US" alt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Different training targets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dirty="0" smtClean="0"/>
              <a:t>TBM: similar to the IBM except that interference is fixed to speech-shaped noise (SSN)</a:t>
            </a:r>
          </a:p>
          <a:p>
            <a:r>
              <a:rPr lang="en-US" altLang="en-US" sz="2400" dirty="0" smtClean="0"/>
              <a:t>IRM</a:t>
            </a:r>
          </a:p>
          <a:p>
            <a:endParaRPr lang="en-US" altLang="en-US" sz="2400" dirty="0" smtClean="0"/>
          </a:p>
          <a:p>
            <a:pPr>
              <a:buFontTx/>
              <a:buNone/>
            </a:pPr>
            <a:endParaRPr lang="en-US" altLang="en-US" sz="2400" dirty="0" smtClean="0"/>
          </a:p>
          <a:p>
            <a:pPr lvl="1"/>
            <a:r>
              <a:rPr lang="el-GR" altLang="en-US" sz="2000" i="1" dirty="0" smtClean="0"/>
              <a:t>β</a:t>
            </a:r>
            <a:r>
              <a:rPr lang="en-US" altLang="en-US" sz="2000" dirty="0" smtClean="0"/>
              <a:t> is a tunable parameter, and a good choice is 0.5</a:t>
            </a:r>
          </a:p>
          <a:p>
            <a:pPr lvl="1"/>
            <a:r>
              <a:rPr lang="en-US" altLang="en-US" sz="2000" dirty="0" smtClean="0"/>
              <a:t>With </a:t>
            </a:r>
            <a:r>
              <a:rPr lang="el-GR" altLang="en-US" sz="2000" i="1" dirty="0" smtClean="0"/>
              <a:t>β</a:t>
            </a:r>
            <a:r>
              <a:rPr lang="en-US" altLang="en-US" sz="2000" dirty="0" smtClean="0"/>
              <a:t> = 0.5, the IRM becomes a square root Wiener filter, which is the optimal estimator of the power spectrum</a:t>
            </a:r>
          </a:p>
        </p:txBody>
      </p:sp>
      <p:graphicFrame>
        <p:nvGraphicFramePr>
          <p:cNvPr id="27653" name="Object 4"/>
          <p:cNvGraphicFramePr>
            <a:graphicFrameLocks noChangeAspect="1"/>
          </p:cNvGraphicFramePr>
          <p:nvPr/>
        </p:nvGraphicFramePr>
        <p:xfrm>
          <a:off x="1154113" y="2474913"/>
          <a:ext cx="539908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0" name="Equation" r:id="rId3" imgW="3365500" imgH="508000" progId="Equation.3">
                  <p:embed/>
                </p:oleObj>
              </mc:Choice>
              <mc:Fallback>
                <p:oleObj name="Equation" r:id="rId3" imgW="33655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113" y="2474913"/>
                        <a:ext cx="5399087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Different training targets (cont.)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dirty="0" smtClean="0"/>
              <a:t>Gammatone frequency power spectrum (GF-POW)</a:t>
            </a:r>
          </a:p>
          <a:p>
            <a:pPr marL="457200" lvl="1" indent="0">
              <a:buFontTx/>
              <a:buNone/>
            </a:pPr>
            <a:endParaRPr lang="en-US" altLang="en-US" sz="2000" i="1" dirty="0" smtClean="0"/>
          </a:p>
          <a:p>
            <a:pPr marL="457200" lvl="1" indent="0">
              <a:buFontTx/>
              <a:buNone/>
            </a:pPr>
            <a:endParaRPr lang="en-US" altLang="en-US" sz="2000" i="1" dirty="0" smtClean="0"/>
          </a:p>
          <a:p>
            <a:r>
              <a:rPr lang="en-US" altLang="en-US" sz="2400" dirty="0" smtClean="0"/>
              <a:t>FFT-MAG of clean speech</a:t>
            </a:r>
          </a:p>
          <a:p>
            <a:r>
              <a:rPr lang="en-US" altLang="en-US" sz="2400" dirty="0" smtClean="0"/>
              <a:t>FFT-MASK</a:t>
            </a:r>
          </a:p>
          <a:p>
            <a:endParaRPr lang="en-US" altLang="en-US" sz="2400" dirty="0" smtClean="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943779"/>
              </p:ext>
            </p:extLst>
          </p:nvPr>
        </p:nvGraphicFramePr>
        <p:xfrm>
          <a:off x="1014413" y="3425825"/>
          <a:ext cx="1382712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8" name="Equation" r:id="rId3" imgW="660113" imgH="431613" progId="Equation.3">
                  <p:embed/>
                </p:oleObj>
              </mc:Choice>
              <mc:Fallback>
                <p:oleObj name="Equation" r:id="rId3" imgW="660113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3425825"/>
                        <a:ext cx="1382712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630377"/>
              </p:ext>
            </p:extLst>
          </p:nvPr>
        </p:nvGraphicFramePr>
        <p:xfrm>
          <a:off x="4598988" y="2392363"/>
          <a:ext cx="136525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9" name="Equation" r:id="rId5" imgW="634449" imgH="215713" progId="Equation.3">
                  <p:embed/>
                </p:oleObj>
              </mc:Choice>
              <mc:Fallback>
                <p:oleObj name="Equation" r:id="rId5" imgW="634449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2392363"/>
                        <a:ext cx="136525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633090"/>
              </p:ext>
            </p:extLst>
          </p:nvPr>
        </p:nvGraphicFramePr>
        <p:xfrm>
          <a:off x="1047750" y="1776413"/>
          <a:ext cx="12287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0" name="Equation" r:id="rId7" imgW="583947" imgH="241195" progId="Equation.3">
                  <p:embed/>
                </p:oleObj>
              </mc:Choice>
              <mc:Fallback>
                <p:oleObj name="Equation" r:id="rId7" imgW="583947" imgH="241195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1776413"/>
                        <a:ext cx="12287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Illustration of various training targets</a:t>
            </a: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273175"/>
            <a:ext cx="79454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3484563" y="6076950"/>
            <a:ext cx="298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/>
              <a:t>Factory noise at -5 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Evaluation methodology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smtClean="0"/>
              <a:t>Learning machine: DNN with 3 hidden layers, each with 1024 units</a:t>
            </a:r>
          </a:p>
          <a:p>
            <a:r>
              <a:rPr lang="en-US" altLang="en-US" sz="2400" smtClean="0"/>
              <a:t>Target speech: TIMIT</a:t>
            </a:r>
          </a:p>
          <a:p>
            <a:r>
              <a:rPr lang="en-US" altLang="en-US" sz="2400" smtClean="0"/>
              <a:t>Noises: SSN + four nonstationary noises from NOISEX</a:t>
            </a:r>
          </a:p>
          <a:p>
            <a:pPr lvl="1"/>
            <a:r>
              <a:rPr lang="en-US" altLang="en-US" sz="2000" smtClean="0"/>
              <a:t>Training and testing on different segments of each noise</a:t>
            </a:r>
          </a:p>
          <a:p>
            <a:r>
              <a:rPr lang="en-US" altLang="en-US" sz="2400" smtClean="0"/>
              <a:t>Trained at -5 and 0 dB, and tested at -5, 0, and 5 dB</a:t>
            </a:r>
          </a:p>
          <a:p>
            <a:r>
              <a:rPr lang="en-US" altLang="en-US" sz="2400" smtClean="0"/>
              <a:t>Evaluation metrics</a:t>
            </a:r>
          </a:p>
          <a:p>
            <a:pPr lvl="1"/>
            <a:r>
              <a:rPr lang="en-US" altLang="en-US" sz="2000" smtClean="0"/>
              <a:t>STOI: standard metric for predicted speech intelligibility</a:t>
            </a:r>
          </a:p>
          <a:p>
            <a:pPr lvl="1"/>
            <a:r>
              <a:rPr lang="en-US" altLang="en-US" sz="2000" smtClean="0"/>
              <a:t>PESQ: standard metric for perceptual speech quality</a:t>
            </a:r>
          </a:p>
          <a:p>
            <a:pPr lvl="1"/>
            <a:r>
              <a:rPr lang="en-US" altLang="en-US" sz="2000" smtClean="0"/>
              <a:t>SNR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Real-world audition</a:t>
            </a:r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91000" y="1143000"/>
            <a:ext cx="48006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What?</a:t>
            </a:r>
            <a:endParaRPr lang="en-US" altLang="zh-CN" sz="2400" b="0" smtClean="0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Speech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	message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	speaker</a:t>
            </a:r>
          </a:p>
          <a:p>
            <a:pPr lvl="2">
              <a:lnSpc>
                <a:spcPct val="90000"/>
              </a:lnSpc>
              <a:buFont typeface="Times New Roman" pitchFamily="18" charset="0"/>
              <a:buNone/>
            </a:pPr>
            <a:r>
              <a:rPr lang="en-US" altLang="zh-CN" sz="1800" smtClean="0">
                <a:ea typeface="宋体" pitchFamily="2" charset="-122"/>
              </a:rPr>
              <a:t>age, gender, linguistic origin, mood, …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Music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Car passing by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Where?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Left, right, up, down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How close?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Channel characteristics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Environment characteristics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Room reverberation</a:t>
            </a:r>
          </a:p>
          <a:p>
            <a:pPr>
              <a:lnSpc>
                <a:spcPct val="90000"/>
              </a:lnSpc>
            </a:pPr>
            <a:r>
              <a:rPr lang="en-US" altLang="zh-CN" sz="2000" b="0" smtClean="0">
                <a:ea typeface="宋体" pitchFamily="2" charset="-122"/>
              </a:rPr>
              <a:t>Ambient noise </a:t>
            </a:r>
          </a:p>
          <a:p>
            <a:pPr>
              <a:lnSpc>
                <a:spcPct val="90000"/>
              </a:lnSpc>
            </a:pPr>
            <a:endParaRPr lang="zh-CN" altLang="en-US" sz="2000" b="0" smtClean="0">
              <a:ea typeface="宋体" pitchFamily="2" charset="-122"/>
            </a:endParaRPr>
          </a:p>
        </p:txBody>
      </p:sp>
      <p:pic>
        <p:nvPicPr>
          <p:cNvPr id="4102" name="Picture 7" descr="OC Gala prof photos 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47775"/>
            <a:ext cx="38131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Comparisons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smtClean="0"/>
              <a:t>Comparisons among different training targets</a:t>
            </a:r>
          </a:p>
          <a:p>
            <a:pPr lvl="1"/>
            <a:r>
              <a:rPr lang="en-US" altLang="en-US" sz="2000" smtClean="0"/>
              <a:t>Trained and tested on each noise, but different segments</a:t>
            </a:r>
          </a:p>
          <a:p>
            <a:pPr lvl="1"/>
            <a:r>
              <a:rPr lang="en-US" altLang="en-US" sz="2000" smtClean="0"/>
              <a:t>An additional comparison for the IRM target with multi-condition (MC) training of all noises (MC-IRM)</a:t>
            </a:r>
          </a:p>
          <a:p>
            <a:r>
              <a:rPr lang="en-US" altLang="en-US" sz="2400" smtClean="0"/>
              <a:t>Comparisons with different approaches</a:t>
            </a:r>
          </a:p>
          <a:p>
            <a:pPr lvl="1"/>
            <a:r>
              <a:rPr lang="en-US" altLang="en-US" sz="2000" smtClean="0"/>
              <a:t>Speech enhancement (Hendriks et al.’10)</a:t>
            </a:r>
          </a:p>
          <a:p>
            <a:pPr lvl="1"/>
            <a:r>
              <a:rPr lang="en-US" altLang="en-US" sz="2000" smtClean="0"/>
              <a:t>Supervised NMF: ASNA-NMF (Virtanen et al.’13), trained and tested in the same way as supervised 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图表 7"/>
          <p:cNvGraphicFramePr>
            <a:graphicFrameLocks/>
          </p:cNvGraphicFramePr>
          <p:nvPr/>
        </p:nvGraphicFramePr>
        <p:xfrm>
          <a:off x="560388" y="1570038"/>
          <a:ext cx="8239125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2" r:id="rId4" imgW="8236410" imgH="4651651" progId="Excel.Chart.8">
                  <p:embed/>
                </p:oleObj>
              </mc:Choice>
              <mc:Fallback>
                <p:oleObj r:id="rId4" imgW="8236410" imgH="4651651" progId="Excel.Chart.8">
                  <p:embed/>
                  <p:pic>
                    <p:nvPicPr>
                      <p:cNvPr id="0" name="图表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1570038"/>
                        <a:ext cx="8239125" cy="465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0E47FE"/>
                </a:solidFill>
                <a:ea typeface="宋体" pitchFamily="2" charset="-122"/>
                <a:cs typeface="Times New Roman" pitchFamily="18" charset="0"/>
              </a:rPr>
              <a:t>STOI comparison for factory noise</a:t>
            </a:r>
            <a:endParaRPr lang="zh-CN" altLang="en-US" smtClean="0">
              <a:solidFill>
                <a:srgbClr val="0E47FE"/>
              </a:solidFill>
              <a:ea typeface="宋体" pitchFamily="2" charset="-122"/>
              <a:cs typeface="Times New Roman" pitchFamily="18" charset="0"/>
            </a:endParaRPr>
          </a:p>
        </p:txBody>
      </p:sp>
      <p:grpSp>
        <p:nvGrpSpPr>
          <p:cNvPr id="32772" name="组合 2"/>
          <p:cNvGrpSpPr>
            <a:grpSpLocks/>
          </p:cNvGrpSpPr>
          <p:nvPr/>
        </p:nvGrpSpPr>
        <p:grpSpPr bwMode="auto">
          <a:xfrm>
            <a:off x="4092575" y="1187450"/>
            <a:ext cx="1060450" cy="4618038"/>
            <a:chOff x="6037231" y="1188041"/>
            <a:chExt cx="1060481" cy="4617223"/>
          </a:xfrm>
        </p:grpSpPr>
        <p:sp>
          <p:nvSpPr>
            <p:cNvPr id="10" name="矩形 9"/>
            <p:cNvSpPr/>
            <p:nvPr/>
          </p:nvSpPr>
          <p:spPr>
            <a:xfrm>
              <a:off x="6276951" y="2276874"/>
              <a:ext cx="395299" cy="35283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endParaRPr lang="zh-CN" altLang="en-US" sz="1800" b="0" smtClean="0"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2784" name="TextBox 13"/>
            <p:cNvSpPr txBox="1">
              <a:spLocks noChangeArrowheads="1"/>
            </p:cNvSpPr>
            <p:nvPr/>
          </p:nvSpPr>
          <p:spPr bwMode="auto">
            <a:xfrm>
              <a:off x="6037231" y="1188041"/>
              <a:ext cx="10604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0000"/>
                  </a:solidFill>
                  <a:latin typeface="Calibri" pitchFamily="34" charset="0"/>
                  <a:ea typeface="宋体" pitchFamily="2" charset="-122"/>
                </a:rPr>
                <a:t>Spectral mapping</a:t>
              </a:r>
              <a:endParaRPr lang="zh-CN" altLang="en-US" sz="1200">
                <a:solidFill>
                  <a:srgbClr val="FF0000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6473807" y="1665795"/>
              <a:ext cx="0" cy="61107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/>
        </p:nvSpPr>
        <p:spPr>
          <a:xfrm>
            <a:off x="4724400" y="2438400"/>
            <a:ext cx="339725" cy="336708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2774" name="TextBox 15"/>
          <p:cNvSpPr txBox="1">
            <a:spLocks noChangeArrowheads="1"/>
          </p:cNvSpPr>
          <p:nvPr/>
        </p:nvSpPr>
        <p:spPr bwMode="auto">
          <a:xfrm>
            <a:off x="5130800" y="1801813"/>
            <a:ext cx="13477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latin typeface="Calibri" pitchFamily="34" charset="0"/>
                <a:ea typeface="宋体" pitchFamily="2" charset="-122"/>
              </a:rPr>
              <a:t>NMF &amp; SPEH</a:t>
            </a:r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4894263" y="2073275"/>
            <a:ext cx="477837" cy="346075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76" name="组合 1"/>
          <p:cNvGrpSpPr>
            <a:grpSpLocks/>
          </p:cNvGrpSpPr>
          <p:nvPr/>
        </p:nvGrpSpPr>
        <p:grpSpPr bwMode="auto">
          <a:xfrm>
            <a:off x="2174875" y="1971675"/>
            <a:ext cx="2149475" cy="3833813"/>
            <a:chOff x="4112983" y="1971328"/>
            <a:chExt cx="2149109" cy="3833936"/>
          </a:xfrm>
        </p:grpSpPr>
        <p:sp>
          <p:nvSpPr>
            <p:cNvPr id="9" name="矩形 8"/>
            <p:cNvSpPr/>
            <p:nvPr/>
          </p:nvSpPr>
          <p:spPr>
            <a:xfrm>
              <a:off x="5541490" y="1971328"/>
              <a:ext cx="720602" cy="3833936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endParaRPr lang="zh-CN" altLang="en-US" sz="1800" b="0" smtClean="0">
                <a:latin typeface="Calibri" pitchFamily="34" charset="0"/>
                <a:ea typeface="宋体" pitchFamily="2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4931994" y="2225336"/>
              <a:ext cx="576165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2" name="TextBox 11"/>
            <p:cNvSpPr txBox="1">
              <a:spLocks noChangeArrowheads="1"/>
            </p:cNvSpPr>
            <p:nvPr/>
          </p:nvSpPr>
          <p:spPr bwMode="auto">
            <a:xfrm>
              <a:off x="4112983" y="2054423"/>
              <a:ext cx="9164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77933C"/>
                  </a:solidFill>
                  <a:latin typeface="Calibri" pitchFamily="34" charset="0"/>
                  <a:ea typeface="宋体" pitchFamily="2" charset="-122"/>
                </a:rPr>
                <a:t>Masking</a:t>
              </a:r>
              <a:endParaRPr lang="zh-CN" altLang="en-US" sz="1200">
                <a:solidFill>
                  <a:srgbClr val="77933C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353300" y="2714625"/>
            <a:ext cx="1276350" cy="128428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53300" y="4135438"/>
            <a:ext cx="1276350" cy="56991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62825" y="4840288"/>
            <a:ext cx="1276350" cy="5699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rgbClr val="0E47FE"/>
                </a:solidFill>
                <a:ea typeface="宋体" pitchFamily="2" charset="-122"/>
                <a:cs typeface="Times New Roman" pitchFamily="18" charset="0"/>
              </a:rPr>
              <a:t>PESQ comparison for factory noise</a:t>
            </a:r>
            <a:endParaRPr lang="zh-CN" altLang="en-US" dirty="0" smtClean="0">
              <a:solidFill>
                <a:srgbClr val="0E47FE"/>
              </a:solidFill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33795" name="图表 4"/>
          <p:cNvGraphicFramePr>
            <a:graphicFrameLocks/>
          </p:cNvGraphicFramePr>
          <p:nvPr/>
        </p:nvGraphicFramePr>
        <p:xfrm>
          <a:off x="560388" y="1570038"/>
          <a:ext cx="8239125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6" r:id="rId4" imgW="8236410" imgH="4651651" progId="Excel.Chart.8">
                  <p:embed/>
                </p:oleObj>
              </mc:Choice>
              <mc:Fallback>
                <p:oleObj r:id="rId4" imgW="8236410" imgH="4651651" progId="Excel.Chart.8">
                  <p:embed/>
                  <p:pic>
                    <p:nvPicPr>
                      <p:cNvPr id="0" name="图表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1570038"/>
                        <a:ext cx="8239125" cy="465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796" name="组合 1"/>
          <p:cNvGrpSpPr>
            <a:grpSpLocks/>
          </p:cNvGrpSpPr>
          <p:nvPr/>
        </p:nvGrpSpPr>
        <p:grpSpPr bwMode="auto">
          <a:xfrm>
            <a:off x="2133600" y="1998663"/>
            <a:ext cx="2114550" cy="3806825"/>
            <a:chOff x="4112983" y="1998712"/>
            <a:chExt cx="2115201" cy="3806552"/>
          </a:xfrm>
        </p:grpSpPr>
        <p:sp>
          <p:nvSpPr>
            <p:cNvPr id="6" name="矩形 5"/>
            <p:cNvSpPr/>
            <p:nvPr/>
          </p:nvSpPr>
          <p:spPr>
            <a:xfrm>
              <a:off x="5508826" y="1998712"/>
              <a:ext cx="719358" cy="3806552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endParaRPr lang="zh-CN" altLang="en-US" sz="1800" b="0" smtClean="0">
                <a:latin typeface="Calibri" pitchFamily="34" charset="0"/>
                <a:ea typeface="宋体" pitchFamily="2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4932385" y="2181261"/>
              <a:ext cx="576440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9" name="TextBox 8"/>
            <p:cNvSpPr txBox="1">
              <a:spLocks noChangeArrowheads="1"/>
            </p:cNvSpPr>
            <p:nvPr/>
          </p:nvSpPr>
          <p:spPr bwMode="auto">
            <a:xfrm>
              <a:off x="4112983" y="2009775"/>
              <a:ext cx="9164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77933C"/>
                  </a:solidFill>
                  <a:latin typeface="Calibri" pitchFamily="34" charset="0"/>
                  <a:ea typeface="宋体" pitchFamily="2" charset="-122"/>
                </a:rPr>
                <a:t>Masking</a:t>
              </a:r>
              <a:endParaRPr lang="zh-CN" altLang="en-US" sz="1200">
                <a:solidFill>
                  <a:srgbClr val="77933C"/>
                </a:solidFill>
                <a:latin typeface="Calibri" pitchFamily="34" charset="0"/>
                <a:ea typeface="宋体" pitchFamily="2" charset="-122"/>
              </a:endParaRPr>
            </a:p>
          </p:txBody>
        </p:sp>
      </p:grpSp>
      <p:grpSp>
        <p:nvGrpSpPr>
          <p:cNvPr id="33797" name="组合 2"/>
          <p:cNvGrpSpPr>
            <a:grpSpLocks/>
          </p:cNvGrpSpPr>
          <p:nvPr/>
        </p:nvGrpSpPr>
        <p:grpSpPr bwMode="auto">
          <a:xfrm>
            <a:off x="4029075" y="1187450"/>
            <a:ext cx="1060450" cy="4618038"/>
            <a:chOff x="6037231" y="1188041"/>
            <a:chExt cx="1060481" cy="4617223"/>
          </a:xfrm>
        </p:grpSpPr>
        <p:sp>
          <p:nvSpPr>
            <p:cNvPr id="7" name="矩形 6"/>
            <p:cNvSpPr/>
            <p:nvPr/>
          </p:nvSpPr>
          <p:spPr>
            <a:xfrm>
              <a:off x="6276951" y="2276874"/>
              <a:ext cx="395299" cy="35283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endParaRPr lang="zh-CN" altLang="en-US" sz="1800" b="0" smtClean="0"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3805" name="TextBox 10"/>
            <p:cNvSpPr txBox="1">
              <a:spLocks noChangeArrowheads="1"/>
            </p:cNvSpPr>
            <p:nvPr/>
          </p:nvSpPr>
          <p:spPr bwMode="auto">
            <a:xfrm>
              <a:off x="6037231" y="1188041"/>
              <a:ext cx="10604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0000"/>
                  </a:solidFill>
                  <a:latin typeface="Calibri" pitchFamily="34" charset="0"/>
                  <a:ea typeface="宋体" pitchFamily="2" charset="-122"/>
                </a:rPr>
                <a:t>Spectral mapping</a:t>
              </a:r>
              <a:endParaRPr lang="zh-CN" altLang="en-US" sz="1200">
                <a:solidFill>
                  <a:srgbClr val="FF0000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6473807" y="1665795"/>
              <a:ext cx="0" cy="61107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4676775" y="2514600"/>
            <a:ext cx="339725" cy="329088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3799" name="TextBox 12"/>
          <p:cNvSpPr txBox="1">
            <a:spLocks noChangeArrowheads="1"/>
          </p:cNvSpPr>
          <p:nvPr/>
        </p:nvSpPr>
        <p:spPr bwMode="auto">
          <a:xfrm>
            <a:off x="5083175" y="1916113"/>
            <a:ext cx="1347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latin typeface="Calibri" pitchFamily="34" charset="0"/>
                <a:ea typeface="宋体" pitchFamily="2" charset="-122"/>
              </a:rPr>
              <a:t>NMF &amp; SPEH</a:t>
            </a:r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4846638" y="2149475"/>
            <a:ext cx="477837" cy="346075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353300" y="2714625"/>
            <a:ext cx="1276350" cy="128428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53300" y="4135438"/>
            <a:ext cx="1276350" cy="56991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62825" y="4840288"/>
            <a:ext cx="1276350" cy="5699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800" b="0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S</a:t>
            </a:r>
            <a:r>
              <a:rPr lang="en-US" altLang="zh-CN" dirty="0" smtClean="0">
                <a:ea typeface="宋体" pitchFamily="2" charset="-122"/>
              </a:rPr>
              <a:t>ummary among different targets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dirty="0" smtClean="0"/>
              <a:t>Among the two binary masks, IBM estimation performs better in PESQ than TBM estimation</a:t>
            </a:r>
          </a:p>
          <a:p>
            <a:r>
              <a:rPr lang="en-US" altLang="en-US" sz="2400" dirty="0" smtClean="0"/>
              <a:t>Ratio masking performs better than binary masking for speech quality</a:t>
            </a:r>
          </a:p>
          <a:p>
            <a:pPr lvl="1"/>
            <a:r>
              <a:rPr lang="en-US" altLang="en-US" sz="2000" dirty="0" smtClean="0"/>
              <a:t> IRM, FFT-MASK, and GF-POW produce comparable PESQ results</a:t>
            </a:r>
          </a:p>
          <a:p>
            <a:r>
              <a:rPr lang="en-US" altLang="en-US" sz="2400" dirty="0" smtClean="0"/>
              <a:t>FFT-MASK is better than FFT-MAG for estimation</a:t>
            </a:r>
          </a:p>
          <a:p>
            <a:pPr lvl="1"/>
            <a:r>
              <a:rPr lang="en-US" altLang="en-US" sz="2000" dirty="0" smtClean="0"/>
              <a:t>Many-to-one mapping in FFT-MAG vs. one-to-one mapping in FFT-MASK, and the latter should be easier to learn</a:t>
            </a:r>
          </a:p>
          <a:p>
            <a:pPr lvl="1"/>
            <a:r>
              <a:rPr lang="en-US" altLang="en-US" sz="2000" dirty="0" smtClean="0"/>
              <a:t>Estimation of spectral magnitudes or their compressed version tends to magnify estimation 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Other targets: signal approximation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/>
              <a:t>In signal approximation (SA), training aims to estimate the IRM but the error is measured against the spectral magnitude of clean speech (</a:t>
            </a:r>
            <a:r>
              <a:rPr lang="en-US" altLang="en-US" sz="2400" dirty="0" err="1" smtClean="0"/>
              <a:t>Weninger</a:t>
            </a:r>
            <a:r>
              <a:rPr lang="en-US" altLang="en-US" sz="2400" dirty="0" smtClean="0"/>
              <a:t> et al.’14)</a:t>
            </a:r>
          </a:p>
          <a:p>
            <a:pPr>
              <a:defRPr/>
            </a:pPr>
            <a:endParaRPr lang="en-US" altLang="en-US" sz="2400" dirty="0"/>
          </a:p>
          <a:p>
            <a:pPr marL="0" indent="0">
              <a:buFontTx/>
              <a:buNone/>
              <a:defRPr/>
            </a:pPr>
            <a:endParaRPr lang="en-US" altLang="en-US" sz="2400" dirty="0" smtClean="0"/>
          </a:p>
          <a:p>
            <a:pPr lvl="1">
              <a:defRPr/>
            </a:pPr>
            <a:r>
              <a:rPr lang="en-US" altLang="en-US" sz="2000" i="1" dirty="0" smtClean="0"/>
              <a:t>RM</a:t>
            </a:r>
            <a:r>
              <a:rPr lang="en-US" altLang="en-US" sz="2000" dirty="0" smtClean="0"/>
              <a:t>(</a:t>
            </a:r>
            <a:r>
              <a:rPr lang="en-US" altLang="en-US" sz="2000" i="1" dirty="0" smtClean="0"/>
              <a:t>t</a:t>
            </a:r>
            <a:r>
              <a:rPr lang="en-US" altLang="en-US" sz="2000" dirty="0" smtClean="0"/>
              <a:t>, </a:t>
            </a:r>
            <a:r>
              <a:rPr lang="en-US" altLang="en-US" sz="2000" i="1" dirty="0" smtClean="0"/>
              <a:t>f</a:t>
            </a:r>
            <a:r>
              <a:rPr lang="en-US" altLang="en-US" sz="2000" dirty="0" smtClean="0"/>
              <a:t>) denotes an estimated IRM</a:t>
            </a:r>
          </a:p>
          <a:p>
            <a:pPr lvl="1">
              <a:defRPr/>
            </a:pPr>
            <a:r>
              <a:rPr lang="en-US" altLang="en-US" sz="2000" dirty="0" smtClean="0"/>
              <a:t>This objective function maximizes SNR </a:t>
            </a:r>
          </a:p>
          <a:p>
            <a:pPr lvl="2">
              <a:defRPr/>
            </a:pPr>
            <a:r>
              <a:rPr lang="en-US" altLang="en-US" sz="1600" dirty="0" err="1" smtClean="0"/>
              <a:t>Jin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&amp;</a:t>
            </a:r>
            <a:r>
              <a:rPr lang="en-US" altLang="en-US" sz="1600" dirty="0" smtClean="0"/>
              <a:t> Wang (2009) proposed an earlier version in conjunction with IBM estimation</a:t>
            </a:r>
            <a:endParaRPr lang="en-US" altLang="en-US" dirty="0" smtClean="0"/>
          </a:p>
          <a:p>
            <a:pPr>
              <a:defRPr/>
            </a:pPr>
            <a:r>
              <a:rPr lang="en-US" altLang="en-US" sz="2400" dirty="0" smtClean="0"/>
              <a:t>There is some improvement over direct IRM estimation</a:t>
            </a:r>
          </a:p>
        </p:txBody>
      </p:sp>
      <p:graphicFrame>
        <p:nvGraphicFramePr>
          <p:cNvPr id="358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528718"/>
              </p:ext>
            </p:extLst>
          </p:nvPr>
        </p:nvGraphicFramePr>
        <p:xfrm>
          <a:off x="949325" y="2513013"/>
          <a:ext cx="5813425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2" name="Equation" r:id="rId3" imgW="2336760" imgH="228600" progId="Equation.3">
                  <p:embed/>
                </p:oleObj>
              </mc:Choice>
              <mc:Fallback>
                <p:oleObj name="Equation" r:id="rId3" imgW="233676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2513013"/>
                        <a:ext cx="5813425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Phase-sensitive target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/>
              <a:t>Phase-sensitive target is an ideal ratio mask (FFT mask) that incorporates the phase difference, </a:t>
            </a:r>
            <a:r>
              <a:rPr lang="el-GR" altLang="en-US" sz="2400" i="1" dirty="0" smtClean="0"/>
              <a:t>θ</a:t>
            </a:r>
            <a:r>
              <a:rPr lang="en-US" altLang="en-US" sz="2400" dirty="0" smtClean="0"/>
              <a:t>, between clean speech and noisy speech (Erdogan et al.’15)</a:t>
            </a:r>
          </a:p>
          <a:p>
            <a:pPr marL="0" indent="0">
              <a:buFontTx/>
              <a:buNone/>
              <a:defRPr/>
            </a:pPr>
            <a:endParaRPr lang="en-US" altLang="en-US" sz="2400" dirty="0" smtClean="0"/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400" dirty="0" smtClean="0"/>
          </a:p>
          <a:p>
            <a:pPr lvl="1">
              <a:defRPr/>
            </a:pPr>
            <a:r>
              <a:rPr lang="en-US" altLang="en-US" sz="2000" dirty="0" smtClean="0"/>
              <a:t>Because of phase sensitivity, this target leads to a better estimate of clean speech than the FFT mask</a:t>
            </a:r>
          </a:p>
          <a:p>
            <a:pPr lvl="1">
              <a:defRPr/>
            </a:pPr>
            <a:r>
              <a:rPr lang="en-US" altLang="en-US" sz="2000" dirty="0" smtClean="0"/>
              <a:t>It does not directly estimate phase</a:t>
            </a:r>
          </a:p>
          <a:p>
            <a:pPr lvl="2">
              <a:defRPr/>
            </a:pPr>
            <a:r>
              <a:rPr lang="en-US" altLang="en-US" sz="1600" dirty="0" smtClean="0"/>
              <a:t>We will come back to this issue later</a:t>
            </a:r>
          </a:p>
        </p:txBody>
      </p:sp>
      <p:graphicFrame>
        <p:nvGraphicFramePr>
          <p:cNvPr id="368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785172"/>
              </p:ext>
            </p:extLst>
          </p:nvPr>
        </p:nvGraphicFramePr>
        <p:xfrm>
          <a:off x="1284288" y="2568575"/>
          <a:ext cx="2392362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6" name="Equation" r:id="rId3" imgW="939600" imgH="368280" progId="Equation.3">
                  <p:embed/>
                </p:oleObj>
              </mc:Choice>
              <mc:Fallback>
                <p:oleObj name="Equation" r:id="rId3" imgW="939600" imgH="3682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2568575"/>
                        <a:ext cx="2392362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Part IV: Features for supervised separation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dirty="0" smtClean="0"/>
              <a:t>For supervised learning, features and learning machines are two key components</a:t>
            </a:r>
          </a:p>
          <a:p>
            <a:r>
              <a:rPr lang="en-US" altLang="en-US" sz="2400" dirty="0" smtClean="0"/>
              <a:t>Early studies only used a few features</a:t>
            </a:r>
          </a:p>
          <a:p>
            <a:pPr lvl="1"/>
            <a:r>
              <a:rPr lang="en-US" altLang="en-US" sz="2000" dirty="0" smtClean="0"/>
              <a:t>ITD/ILD (Roman et al.’03)</a:t>
            </a:r>
          </a:p>
          <a:p>
            <a:pPr lvl="1"/>
            <a:r>
              <a:rPr lang="en-US" altLang="en-US" sz="2000" dirty="0" smtClean="0"/>
              <a:t>Pitch (</a:t>
            </a:r>
            <a:r>
              <a:rPr lang="en-US" altLang="en-US" sz="2000" dirty="0" err="1" smtClean="0"/>
              <a:t>Jin</a:t>
            </a:r>
            <a:r>
              <a:rPr lang="en-US" altLang="en-US" sz="2000" dirty="0" smtClean="0"/>
              <a:t> et al.’09)</a:t>
            </a:r>
          </a:p>
          <a:p>
            <a:pPr lvl="1"/>
            <a:r>
              <a:rPr lang="en-US" altLang="en-US" sz="2000" dirty="0" smtClean="0"/>
              <a:t>Amplitude modulation spectrogram (AMS) (Kim et al.’09)</a:t>
            </a:r>
          </a:p>
          <a:p>
            <a:r>
              <a:rPr lang="en-US" altLang="en-US" sz="2400" dirty="0" smtClean="0"/>
              <a:t>A subsequent study expanded the list (Wang et al.’13)</a:t>
            </a:r>
          </a:p>
          <a:p>
            <a:pPr lvl="1"/>
            <a:r>
              <a:rPr lang="en-US" altLang="en-US" sz="2000" dirty="0" smtClean="0"/>
              <a:t>Newly included: MFCC, GFCC, PLP, and RASTA-PLP</a:t>
            </a:r>
          </a:p>
          <a:p>
            <a:pPr lvl="1"/>
            <a:r>
              <a:rPr lang="en-US" altLang="en-US" sz="2000" dirty="0" smtClean="0"/>
              <a:t>A complementary set is recommended: AMS+RASTA-PLP+MFCC (and PITCH)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A systematic feature study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dirty="0" smtClean="0"/>
              <a:t>Chen et al. (2014) have evaluated an extensive list of acoustic features, previously used for robust ASR, for classification-based speech separation </a:t>
            </a:r>
          </a:p>
          <a:p>
            <a:pPr lvl="1"/>
            <a:r>
              <a:rPr lang="en-US" altLang="en-US" sz="2000" dirty="0" smtClean="0"/>
              <a:t>Evaluation done at the low SNR level of -5 dB, with implications for speech intelligibility improvements </a:t>
            </a:r>
          </a:p>
          <a:p>
            <a:r>
              <a:rPr lang="en-US" altLang="en-US" sz="2400" dirty="0" smtClean="0"/>
              <a:t>In addition to existing features, a new feature called Multi-Resolution Cochleagram (MRCG) was introduced</a:t>
            </a:r>
          </a:p>
          <a:p>
            <a:r>
              <a:rPr lang="en-US" altLang="en-US" sz="2400" dirty="0" smtClean="0"/>
              <a:t>Classifier is fixed to an MLP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Evaluation framework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smtClean="0"/>
              <a:t>Each frame of features is sent to an MLP to estimate a frame of the IBM</a:t>
            </a:r>
          </a:p>
          <a:p>
            <a:pPr lvl="1"/>
            <a:r>
              <a:rPr lang="en-US" altLang="en-US" sz="2000" smtClean="0"/>
              <a:t>A single fullband classifier</a:t>
            </a: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538413"/>
            <a:ext cx="56197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Evaluation criteria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smtClean="0"/>
              <a:t>Two criteria are used to measure the quality of IBM estimation: </a:t>
            </a:r>
          </a:p>
          <a:p>
            <a:pPr lvl="1"/>
            <a:r>
              <a:rPr lang="en-US" altLang="en-US" sz="2000" smtClean="0"/>
              <a:t>Classification accuracy</a:t>
            </a:r>
          </a:p>
          <a:p>
            <a:pPr lvl="1"/>
            <a:r>
              <a:rPr lang="en-US" altLang="en-US" sz="2000" smtClean="0"/>
              <a:t>HIT – FA rate, which is well correlated with human speech intelligibility (Kim et al.'09)</a:t>
            </a:r>
          </a:p>
          <a:p>
            <a:pPr lvl="1"/>
            <a:endParaRPr lang="en-US" altLang="en-US" sz="2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Sources of intrusion and distortion</a:t>
            </a:r>
          </a:p>
        </p:txBody>
      </p:sp>
      <p:pic>
        <p:nvPicPr>
          <p:cNvPr id="5125" name="Picture 3" descr="m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343400"/>
            <a:ext cx="692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4"/>
          <p:cNvSpPr>
            <a:spLocks noChangeShapeType="1"/>
          </p:cNvSpPr>
          <p:nvPr/>
        </p:nvSpPr>
        <p:spPr bwMode="auto">
          <a:xfrm>
            <a:off x="2251075" y="2286000"/>
            <a:ext cx="5133975" cy="2362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7" name="Group 5"/>
          <p:cNvGrpSpPr>
            <a:grpSpLocks/>
          </p:cNvGrpSpPr>
          <p:nvPr/>
        </p:nvGrpSpPr>
        <p:grpSpPr bwMode="auto">
          <a:xfrm>
            <a:off x="5453063" y="2286000"/>
            <a:ext cx="2482850" cy="2286000"/>
            <a:chOff x="3721" y="1440"/>
            <a:chExt cx="1695" cy="1440"/>
          </a:xfrm>
        </p:grpSpPr>
        <p:sp>
          <p:nvSpPr>
            <p:cNvPr id="5140" name="Text Box 6"/>
            <p:cNvSpPr txBox="1">
              <a:spLocks noChangeArrowheads="1"/>
            </p:cNvSpPr>
            <p:nvPr/>
          </p:nvSpPr>
          <p:spPr bwMode="auto">
            <a:xfrm>
              <a:off x="3721" y="1440"/>
              <a:ext cx="169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b="0">
                  <a:solidFill>
                    <a:srgbClr val="FF0000"/>
                  </a:solidFill>
                  <a:latin typeface="Arial" charset="0"/>
                  <a:ea typeface="宋体" pitchFamily="2" charset="-122"/>
                </a:rPr>
                <a:t>additive noise </a:t>
              </a:r>
              <a:r>
                <a:rPr lang="en-US" altLang="zh-CN" sz="2000" b="0">
                  <a:latin typeface="Arial" charset="0"/>
                  <a:ea typeface="宋体" pitchFamily="2" charset="-122"/>
                </a:rPr>
                <a:t>from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b="0">
                  <a:latin typeface="Arial" charset="0"/>
                  <a:ea typeface="宋体" pitchFamily="2" charset="-122"/>
                </a:rPr>
                <a:t>other sound sources</a:t>
              </a:r>
            </a:p>
          </p:txBody>
        </p:sp>
        <p:sp>
          <p:nvSpPr>
            <p:cNvPr id="5141" name="Line 7"/>
            <p:cNvSpPr>
              <a:spLocks noChangeShapeType="1"/>
            </p:cNvSpPr>
            <p:nvPr/>
          </p:nvSpPr>
          <p:spPr bwMode="auto">
            <a:xfrm>
              <a:off x="4608" y="1920"/>
              <a:ext cx="480" cy="9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486400" y="4943475"/>
            <a:ext cx="182880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616450" y="5030788"/>
            <a:ext cx="9144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3657600" y="4213225"/>
            <a:ext cx="3767138" cy="1524000"/>
            <a:chOff x="2448" y="2640"/>
            <a:chExt cx="2571" cy="960"/>
          </a:xfrm>
        </p:grpSpPr>
        <p:grpSp>
          <p:nvGrpSpPr>
            <p:cNvPr id="5135" name="Group 11"/>
            <p:cNvGrpSpPr>
              <a:grpSpLocks/>
            </p:cNvGrpSpPr>
            <p:nvPr/>
          </p:nvGrpSpPr>
          <p:grpSpPr bwMode="auto">
            <a:xfrm>
              <a:off x="3189" y="2976"/>
              <a:ext cx="1830" cy="624"/>
              <a:chOff x="3189" y="2976"/>
              <a:chExt cx="1830" cy="624"/>
            </a:xfrm>
          </p:grpSpPr>
          <p:sp>
            <p:nvSpPr>
              <p:cNvPr id="5137" name="Line 12"/>
              <p:cNvSpPr>
                <a:spLocks noChangeShapeType="1"/>
              </p:cNvSpPr>
              <p:nvPr/>
            </p:nvSpPr>
            <p:spPr bwMode="auto">
              <a:xfrm flipV="1">
                <a:off x="4683" y="3072"/>
                <a:ext cx="336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Line 13"/>
              <p:cNvSpPr>
                <a:spLocks noChangeShapeType="1"/>
              </p:cNvSpPr>
              <p:nvPr/>
            </p:nvSpPr>
            <p:spPr bwMode="auto">
              <a:xfrm>
                <a:off x="4224" y="2976"/>
                <a:ext cx="480" cy="6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Line 14"/>
              <p:cNvSpPr>
                <a:spLocks noChangeShapeType="1"/>
              </p:cNvSpPr>
              <p:nvPr/>
            </p:nvSpPr>
            <p:spPr bwMode="auto">
              <a:xfrm flipH="1">
                <a:off x="3189" y="2976"/>
                <a:ext cx="1056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2448" y="2640"/>
              <a:ext cx="158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b="0">
                  <a:solidFill>
                    <a:srgbClr val="FF0000"/>
                  </a:solidFill>
                  <a:latin typeface="Arial" charset="0"/>
                  <a:ea typeface="宋体" pitchFamily="2" charset="-122"/>
                </a:rPr>
                <a:t>reverberation</a:t>
              </a:r>
              <a:r>
                <a:rPr lang="en-US" altLang="zh-CN" sz="2000" b="0">
                  <a:solidFill>
                    <a:schemeClr val="tx1"/>
                  </a:solidFill>
                  <a:latin typeface="Arial" charset="0"/>
                  <a:ea typeface="宋体" pitchFamily="2" charset="-122"/>
                </a:rPr>
                <a:t> </a:t>
              </a:r>
              <a:r>
                <a:rPr lang="en-US" altLang="zh-CN" sz="2000" b="0">
                  <a:latin typeface="Arial" charset="0"/>
                  <a:ea typeface="宋体" pitchFamily="2" charset="-122"/>
                </a:rPr>
                <a:t>from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b="0">
                  <a:latin typeface="Arial" charset="0"/>
                  <a:ea typeface="宋体" pitchFamily="2" charset="-122"/>
                </a:rPr>
                <a:t>surface reflections</a:t>
              </a:r>
              <a:endParaRPr lang="en-US" altLang="zh-CN" sz="2400" b="0">
                <a:ea typeface="宋体" pitchFamily="2" charset="-122"/>
              </a:endParaRPr>
            </a:p>
          </p:txBody>
        </p:sp>
      </p:grpSp>
      <p:grpSp>
        <p:nvGrpSpPr>
          <p:cNvPr id="5131" name="Group 16"/>
          <p:cNvGrpSpPr>
            <a:grpSpLocks/>
          </p:cNvGrpSpPr>
          <p:nvPr/>
        </p:nvGrpSpPr>
        <p:grpSpPr bwMode="auto">
          <a:xfrm>
            <a:off x="3228975" y="2736850"/>
            <a:ext cx="1968500" cy="847725"/>
            <a:chOff x="2203" y="1724"/>
            <a:chExt cx="1344" cy="534"/>
          </a:xfrm>
        </p:grpSpPr>
        <p:sp>
          <p:nvSpPr>
            <p:cNvPr id="5133" name="Rectangle 17"/>
            <p:cNvSpPr>
              <a:spLocks noChangeArrowheads="1"/>
            </p:cNvSpPr>
            <p:nvPr/>
          </p:nvSpPr>
          <p:spPr bwMode="auto">
            <a:xfrm rot="1336756">
              <a:off x="2215" y="1724"/>
              <a:ext cx="1232" cy="53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2400" b="0"/>
            </a:p>
          </p:txBody>
        </p:sp>
        <p:sp>
          <p:nvSpPr>
            <p:cNvPr id="5134" name="Text Box 18"/>
            <p:cNvSpPr txBox="1">
              <a:spLocks noChangeArrowheads="1"/>
            </p:cNvSpPr>
            <p:nvPr/>
          </p:nvSpPr>
          <p:spPr bwMode="auto">
            <a:xfrm rot="1354196">
              <a:off x="2203" y="1788"/>
              <a:ext cx="134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800" b="1">
                  <a:solidFill>
                    <a:srgbClr val="000000"/>
                  </a:solidFill>
                  <a:latin typeface="Times New Roman" pitchFamily="18" charset="0"/>
                </a:defRPr>
              </a:lvl1pPr>
              <a:lvl2pPr marL="742950" indent="-285750"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 marL="1143000" indent="-228600"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 marL="16002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4pPr>
              <a:lvl5pPr marL="2057400" indent="-228600"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b="0">
                  <a:solidFill>
                    <a:srgbClr val="FF3300"/>
                  </a:solidFill>
                  <a:ea typeface="宋体" pitchFamily="2" charset="-122"/>
                </a:rPr>
                <a:t>channel       distortion</a:t>
              </a:r>
              <a:endParaRPr lang="en-US" altLang="zh-CN" sz="2400" b="0">
                <a:solidFill>
                  <a:schemeClr val="tx1"/>
                </a:solidFill>
                <a:ea typeface="宋体" pitchFamily="2" charset="-122"/>
              </a:endParaRPr>
            </a:p>
          </p:txBody>
        </p:sp>
      </p:grpSp>
      <p:pic>
        <p:nvPicPr>
          <p:cNvPr id="5132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24000"/>
            <a:ext cx="1371600" cy="939800"/>
          </a:xfrm>
          <a:solidFill>
            <a:schemeClr val="tx1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Multi-resolution cochleagram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dirty="0" smtClean="0"/>
              <a:t>MRCG is constructed by combining multiple cochleagrams at different resolutions</a:t>
            </a:r>
          </a:p>
          <a:p>
            <a:pPr lvl="1"/>
            <a:r>
              <a:rPr lang="en-US" altLang="en-US" sz="2000" dirty="0" smtClean="0"/>
              <a:t>A high-resolution cochleagram captures local information, while a low-resolution cochleagram captures information in a broader spectrotemporal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MRCG derivation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dirty="0" smtClean="0"/>
              <a:t>Steps for computing MRCG:</a:t>
            </a:r>
          </a:p>
          <a:p>
            <a:pPr lvl="1"/>
            <a:r>
              <a:rPr lang="en-US" altLang="en-US" sz="2000" dirty="0" smtClean="0"/>
              <a:t>Given an input mixture, compute the first 64-channel </a:t>
            </a:r>
            <a:r>
              <a:rPr lang="en-US" altLang="en-US" sz="2000" dirty="0" err="1" smtClean="0"/>
              <a:t>cochleagram</a:t>
            </a:r>
            <a:r>
              <a:rPr lang="en-US" altLang="en-US" sz="2000" dirty="0" smtClean="0"/>
              <a:t>, CG1, with the frame length of 20 </a:t>
            </a:r>
            <a:r>
              <a:rPr lang="en-US" altLang="en-US" sz="2000" dirty="0" err="1" smtClean="0"/>
              <a:t>ms</a:t>
            </a:r>
            <a:r>
              <a:rPr lang="en-US" altLang="en-US" sz="2000" dirty="0" smtClean="0"/>
              <a:t> and frame shift of 10 </a:t>
            </a:r>
            <a:r>
              <a:rPr lang="en-US" altLang="en-US" sz="2000" dirty="0" err="1" smtClean="0"/>
              <a:t>ms.</a:t>
            </a:r>
            <a:r>
              <a:rPr lang="en-US" altLang="en-US" sz="2000" dirty="0" smtClean="0"/>
              <a:t> This is a common form of </a:t>
            </a:r>
            <a:r>
              <a:rPr lang="en-US" altLang="en-US" sz="2000" dirty="0" err="1" smtClean="0"/>
              <a:t>cochleagram</a:t>
            </a:r>
            <a:r>
              <a:rPr lang="en-US" altLang="en-US" sz="2000" dirty="0" smtClean="0"/>
              <a:t>. A log operation is applied to the energy of each T-F unit. </a:t>
            </a:r>
          </a:p>
          <a:p>
            <a:pPr lvl="1"/>
            <a:r>
              <a:rPr lang="en-US" altLang="en-US" sz="2000" dirty="0" smtClean="0"/>
              <a:t>Similarly, compute CG2 with the frame length of 200 </a:t>
            </a:r>
            <a:r>
              <a:rPr lang="en-US" altLang="en-US" sz="2000" dirty="0" err="1" smtClean="0"/>
              <a:t>ms</a:t>
            </a:r>
            <a:r>
              <a:rPr lang="en-US" altLang="en-US" sz="2000" dirty="0" smtClean="0"/>
              <a:t> and frame shift of 10 </a:t>
            </a:r>
            <a:r>
              <a:rPr lang="en-US" altLang="en-US" sz="2000" dirty="0" err="1" smtClean="0"/>
              <a:t>ms.</a:t>
            </a:r>
            <a:r>
              <a:rPr lang="en-US" altLang="en-US" sz="2000" dirty="0" smtClean="0"/>
              <a:t> </a:t>
            </a:r>
          </a:p>
          <a:p>
            <a:pPr lvl="1"/>
            <a:r>
              <a:rPr lang="en-US" altLang="en-US" sz="2000" dirty="0" smtClean="0"/>
              <a:t>CG3 is derived by averaging CG1 across a square window of 11 frequency channels and 11 time frames centered at a given T-F unit. </a:t>
            </a:r>
          </a:p>
          <a:p>
            <a:pPr lvl="2"/>
            <a:r>
              <a:rPr lang="en-US" altLang="en-US" sz="1600" dirty="0" smtClean="0"/>
              <a:t>If the window goes beyond the given </a:t>
            </a:r>
            <a:r>
              <a:rPr lang="en-US" altLang="en-US" sz="1600" dirty="0" err="1" smtClean="0"/>
              <a:t>cochleagram</a:t>
            </a:r>
            <a:r>
              <a:rPr lang="en-US" altLang="en-US" sz="1600" dirty="0" smtClean="0"/>
              <a:t>, the outside units take the value of zero (i.e. zero padding)</a:t>
            </a:r>
          </a:p>
          <a:p>
            <a:pPr lvl="1"/>
            <a:r>
              <a:rPr lang="en-US" altLang="en-US" sz="2000" dirty="0" smtClean="0"/>
              <a:t>CG4 is computed in a similar way to CG3, except that a 23×23 square window is used</a:t>
            </a:r>
          </a:p>
          <a:p>
            <a:pPr lvl="1"/>
            <a:r>
              <a:rPr lang="en-US" altLang="en-US" sz="2000" smtClean="0"/>
              <a:t>Concatenate CG1-CG4 to obtain the MRCG feature, which has 64×4 dimensions for each time frame</a:t>
            </a:r>
          </a:p>
          <a:p>
            <a:pPr lvl="1"/>
            <a:endParaRPr lang="en-US" alt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MRCG visualization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472113"/>
            <a:ext cx="8001000" cy="995362"/>
          </a:xfrm>
        </p:spPr>
        <p:txBody>
          <a:bodyPr/>
          <a:lstStyle/>
          <a:p>
            <a:pPr lvl="1"/>
            <a:r>
              <a:rPr lang="en-US" altLang="en-US" sz="2000" smtClean="0"/>
              <a:t>Left: MRCG from a noisy mixture (-5 dB babble)</a:t>
            </a:r>
          </a:p>
          <a:p>
            <a:pPr lvl="1"/>
            <a:r>
              <a:rPr lang="en-US" altLang="en-US" sz="2000" smtClean="0"/>
              <a:t>Right: MRCG from clean speech</a:t>
            </a:r>
          </a:p>
        </p:txBody>
      </p:sp>
      <p:pic>
        <p:nvPicPr>
          <p:cNvPr id="440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2688"/>
            <a:ext cx="800100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Experimental setup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smtClean="0"/>
              <a:t>Speech from the IEEE male corpus and six nonstationary NOISEX noises</a:t>
            </a:r>
          </a:p>
          <a:p>
            <a:pPr lvl="1"/>
            <a:r>
              <a:rPr lang="en-US" altLang="en-US" sz="2000" smtClean="0"/>
              <a:t>480 sentences for training and another 50 sentences for testing</a:t>
            </a:r>
          </a:p>
          <a:p>
            <a:pPr lvl="1"/>
            <a:r>
              <a:rPr lang="en-US" altLang="en-US" sz="2000" smtClean="0"/>
              <a:t>First half of each 4-minute noise is used for training, and second half for testing</a:t>
            </a:r>
          </a:p>
          <a:p>
            <a:pPr lvl="1"/>
            <a:r>
              <a:rPr lang="en-US" altLang="en-US" sz="2000" smtClean="0"/>
              <a:t>Mixture SNR is fixed to -5 dB</a:t>
            </a:r>
          </a:p>
          <a:p>
            <a:r>
              <a:rPr lang="en-US" altLang="en-US" sz="2400" smtClean="0"/>
              <a:t>The hidden layer of MLP has 300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Features considered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dirty="0" smtClean="0"/>
              <a:t>As robust ASR is likely related to speech separation, Chen et al. constructed an extensive list of features from robust ASR research</a:t>
            </a:r>
          </a:p>
          <a:p>
            <a:r>
              <a:rPr lang="en-US" altLang="en-US" sz="2400" dirty="0" smtClean="0"/>
              <a:t>A subset of promising features is selected based on their ASR performance at low SNRs and for nonstationary noises</a:t>
            </a:r>
            <a:endParaRPr lang="en-US" altLang="en-US" sz="2000" dirty="0" smtClean="0"/>
          </a:p>
          <a:p>
            <a:pPr marL="457200" lvl="1" indent="0">
              <a:buFontTx/>
              <a:buNone/>
            </a:pPr>
            <a:endParaRPr lang="en-US" alt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Features selected for evaluation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In addition to those previously studied for speech separation, newly selected ones include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Gammatone frequency modulation coefficient (GFMC; </a:t>
            </a:r>
            <a:r>
              <a:rPr lang="en-US" altLang="en-US" sz="2000" dirty="0" err="1" smtClean="0"/>
              <a:t>Maganti</a:t>
            </a:r>
            <a:r>
              <a:rPr lang="en-US" altLang="en-US" sz="2000" dirty="0" smtClean="0"/>
              <a:t> &amp; Matassoni’10)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Zero-crossing with peak-amplitude (ZCPA, Kim et al.’99)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Relative autocorrelation sequence MFCC (RAS-MFCC, </a:t>
            </a:r>
            <a:r>
              <a:rPr lang="en-US" altLang="en-US" sz="2000" dirty="0" err="1" smtClean="0"/>
              <a:t>Yuo</a:t>
            </a:r>
            <a:r>
              <a:rPr lang="en-US" altLang="en-US" sz="2000" dirty="0" smtClean="0"/>
              <a:t> &amp; Wang’99)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Autocorrelation sequence MFCC (AC-MFCC, Shannon &amp; Paliwal’06)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Phase autocorrelation MFCC (PAC-MFCC, </a:t>
            </a:r>
            <a:r>
              <a:rPr lang="en-US" altLang="en-US" sz="2000" dirty="0" err="1" smtClean="0"/>
              <a:t>Ikbal</a:t>
            </a:r>
            <a:r>
              <a:rPr lang="en-US" altLang="en-US" sz="2000" dirty="0" smtClean="0"/>
              <a:t> et al.’03)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Power normalized cepstral coefficient (PNCC, Kim &amp; Stern’12)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Gabor filterbank (GFB) feature (</a:t>
            </a:r>
            <a:r>
              <a:rPr lang="en-US" altLang="en-US" sz="2000" dirty="0" err="1" smtClean="0"/>
              <a:t>Schadler</a:t>
            </a:r>
            <a:r>
              <a:rPr lang="en-US" altLang="en-US" sz="2000" dirty="0" smtClean="0"/>
              <a:t> et al.’12)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Delta-spectral cepstral coefficient (DSCC, Kumar et al.’11)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Suppression of slowly-varying components and the falling edge of the power envelope (SSF, Kim &amp; Stern’10)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Classification accuracy</a:t>
            </a: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155700"/>
            <a:ext cx="59436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HIT – FA rate in % (FA in parentheses)</a:t>
            </a: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4900"/>
            <a:ext cx="616108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Result summary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91488" cy="4954588"/>
          </a:xfrm>
        </p:spPr>
        <p:txBody>
          <a:bodyPr/>
          <a:lstStyle/>
          <a:p>
            <a:r>
              <a:rPr lang="en-US" altLang="en-US" sz="2400" smtClean="0"/>
              <a:t>MRCG feature performs the best consistently</a:t>
            </a:r>
          </a:p>
          <a:p>
            <a:r>
              <a:rPr lang="en-US" altLang="en-US" sz="2400" smtClean="0"/>
              <a:t>Gammatone-domain features (MRCG, GF and GFCC) perform best</a:t>
            </a:r>
          </a:p>
          <a:p>
            <a:r>
              <a:rPr lang="en-US" altLang="en-US" sz="2400" smtClean="0"/>
              <a:t>Cepstral (DCT) compaction does not help</a:t>
            </a:r>
          </a:p>
          <a:p>
            <a:pPr lvl="1"/>
            <a:r>
              <a:rPr lang="en-US" altLang="en-US" sz="2000" smtClean="0"/>
              <a:t>GF is better than GFCC</a:t>
            </a:r>
            <a:endParaRPr lang="en-US" altLang="en-US" smtClean="0"/>
          </a:p>
          <a:p>
            <a:r>
              <a:rPr lang="en-US" altLang="en-US" sz="2400" smtClean="0"/>
              <a:t>Modulation-domain features do not help</a:t>
            </a:r>
          </a:p>
          <a:p>
            <a:pPr lvl="1"/>
            <a:r>
              <a:rPr lang="en-US" altLang="en-US" sz="2000" smtClean="0"/>
              <a:t>GFCC better than GMFC, with the latter derived from the former</a:t>
            </a:r>
          </a:p>
          <a:p>
            <a:r>
              <a:rPr lang="en-US" altLang="en-US" sz="2400" smtClean="0"/>
              <a:t>MFCC with ARMA filtering performs reasonably well</a:t>
            </a:r>
          </a:p>
          <a:p>
            <a:r>
              <a:rPr lang="en-US" altLang="en-US" sz="2400" smtClean="0"/>
              <a:t>Poor performance of pitch is largely due to pitch estimation errors at -5 dB SNR</a:t>
            </a:r>
            <a:endParaRPr lang="en-US" altLang="en-US" sz="2000" smtClean="0"/>
          </a:p>
          <a:p>
            <a:pPr lvl="1">
              <a:buFontTx/>
              <a:buNone/>
            </a:pPr>
            <a:endParaRPr lang="en-US" altLang="en-US" sz="2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V. Separation algorithms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143000"/>
            <a:ext cx="7740650" cy="3924300"/>
          </a:xfrm>
        </p:spPr>
        <p:txBody>
          <a:bodyPr/>
          <a:lstStyle/>
          <a:p>
            <a:pPr marL="457200" indent="-457200"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Monaural separation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Speech-nonspeech separation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Complex-domain separation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Two-talker separation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Separation of reverberant speech</a:t>
            </a:r>
          </a:p>
          <a:p>
            <a:pPr marL="457200" indent="-457200"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Binaural separation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Cocktail party problem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" y="1314450"/>
            <a:ext cx="8077200" cy="4953000"/>
          </a:xfrm>
        </p:spPr>
        <p:txBody>
          <a:bodyPr/>
          <a:lstStyle/>
          <a:p>
            <a:r>
              <a:rPr lang="en-US" altLang="zh-CN" sz="2400" dirty="0" smtClean="0">
                <a:ea typeface="宋体" pitchFamily="2" charset="-122"/>
              </a:rPr>
              <a:t>Term coined by Cherry</a:t>
            </a:r>
            <a:endParaRPr lang="en-US" altLang="zh-CN" sz="3500" dirty="0" smtClean="0">
              <a:ea typeface="宋体" pitchFamily="2" charset="-122"/>
            </a:endParaRP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“One of our most important faculties is our ability to listen to, and follow, one speaker in the presence of others. This is such a common experience that we may take it for granted; we may call it ‘the cocktail party problem’…” (Cherry’57)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“For ‘cocktail party’-like situations… when all voices are equally loud, speech remains intelligible for normal-hearing listeners even when there are as many as </a:t>
            </a:r>
            <a:r>
              <a:rPr lang="en-US" altLang="zh-CN" sz="2000" i="1" dirty="0" smtClean="0">
                <a:ea typeface="宋体" pitchFamily="2" charset="-122"/>
              </a:rPr>
              <a:t>six</a:t>
            </a:r>
            <a:r>
              <a:rPr lang="en-US" altLang="zh-CN" sz="2000" dirty="0" smtClean="0">
                <a:ea typeface="宋体" pitchFamily="2" charset="-122"/>
              </a:rPr>
              <a:t> interfering talkers” (</a:t>
            </a:r>
            <a:r>
              <a:rPr lang="en-US" altLang="zh-CN" sz="2000" dirty="0" err="1" smtClean="0">
                <a:ea typeface="宋体" pitchFamily="2" charset="-122"/>
              </a:rPr>
              <a:t>Bronkhorst</a:t>
            </a:r>
            <a:r>
              <a:rPr lang="en-US" altLang="zh-CN" sz="2000" dirty="0" smtClean="0">
                <a:ea typeface="宋体" pitchFamily="2" charset="-122"/>
              </a:rPr>
              <a:t> &amp; Plomp’92)</a:t>
            </a:r>
          </a:p>
          <a:p>
            <a:pPr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Ball-room problem by Helmholtz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“Complicated beyond conception” (Helmholtz, 1863)</a:t>
            </a:r>
          </a:p>
          <a:p>
            <a:r>
              <a:rPr lang="en-US" altLang="zh-CN" sz="2400" dirty="0" smtClean="0">
                <a:ea typeface="宋体" pitchFamily="2" charset="-122"/>
              </a:rPr>
              <a:t>Speech separation problem</a:t>
            </a:r>
          </a:p>
          <a:p>
            <a:pPr lvl="1"/>
            <a:r>
              <a:rPr lang="en-US" altLang="en-US" sz="2000" dirty="0" smtClean="0"/>
              <a:t>Separation and enhancement are used interchangeably when dealing with nonspeech interference</a:t>
            </a:r>
            <a:endParaRPr lang="en-US" altLang="zh-CN" sz="2000" dirty="0" smtClean="0">
              <a:ea typeface="宋体" pitchFamily="2" charset="-122"/>
            </a:endParaRPr>
          </a:p>
          <a:p>
            <a:pPr lvl="1">
              <a:buSzPct val="50000"/>
              <a:buFont typeface="Monotype Sorts" pitchFamily="2" charset="2"/>
              <a:buChar char="l"/>
            </a:pPr>
            <a:endParaRPr lang="en-US" altLang="zh-CN" sz="2000" dirty="0" smtClean="0">
              <a:ea typeface="宋体" pitchFamily="2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Early monaural attempts at IBM estimation</a:t>
            </a:r>
            <a:endParaRPr lang="en-US" altLang="en-US" sz="2000" smtClean="0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1"/>
            <a:ext cx="7867650" cy="4724400"/>
          </a:xfrm>
        </p:spPr>
        <p:txBody>
          <a:bodyPr/>
          <a:lstStyle/>
          <a:p>
            <a:pPr>
              <a:buSzPct val="50000"/>
              <a:buFont typeface="Monotype Sorts" pitchFamily="2" charset="2"/>
              <a:buChar char="l"/>
            </a:pPr>
            <a:r>
              <a:rPr lang="en-US" altLang="en-US" sz="2400" dirty="0" err="1" smtClean="0"/>
              <a:t>Jin</a:t>
            </a:r>
            <a:r>
              <a:rPr lang="en-US" altLang="en-US" sz="2400" dirty="0" smtClean="0"/>
              <a:t> </a:t>
            </a:r>
            <a:r>
              <a:rPr lang="en-US" altLang="en-US" dirty="0"/>
              <a:t>&amp;</a:t>
            </a:r>
            <a:r>
              <a:rPr lang="en-US" altLang="en-US" sz="2400" dirty="0" smtClean="0"/>
              <a:t> Wang (2009) proposed MLP-based classification to separate reverberant voiced speech 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A 6-dimensional pitch-based feature is extracted within each T-F unit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Classification aims at the IBM, but with a training target that takes into account of the relative energy of the T-F unit</a:t>
            </a:r>
          </a:p>
          <a:p>
            <a:pPr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Kim et al. (2009) proposed GMM-based classification to perform speech separation in a masker dependent way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AMS features are extracted within each T-F unit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Lower LCs are used at higher frequencies in the IBM definition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First monaural speech segregation algorithm to achieve speech intelligibility improvement </a:t>
            </a:r>
            <a:r>
              <a:rPr lang="en-US" altLang="en-US" dirty="0" smtClean="0"/>
              <a:t>for</a:t>
            </a:r>
            <a:r>
              <a:rPr lang="en-US" altLang="en-US" sz="2000" dirty="0" smtClean="0"/>
              <a:t> NH listeners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DNN as subband classifier</a:t>
            </a:r>
          </a:p>
        </p:txBody>
      </p:sp>
      <p:sp>
        <p:nvSpPr>
          <p:cNvPr id="53251" name="Content Placeholder 3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419475"/>
          </a:xfrm>
        </p:spPr>
        <p:txBody>
          <a:bodyPr/>
          <a:lstStyle/>
          <a:p>
            <a:r>
              <a:rPr lang="en-US" altLang="en-US" sz="2400" dirty="0" smtClean="0"/>
              <a:t>Y. Wang </a:t>
            </a:r>
            <a:r>
              <a:rPr lang="en-US" altLang="en-US" dirty="0"/>
              <a:t>&amp;</a:t>
            </a:r>
            <a:r>
              <a:rPr lang="en-US" altLang="en-US" sz="2400" dirty="0" smtClean="0"/>
              <a:t> Wang (2013) first introduced DNN to address the speech separation problem</a:t>
            </a:r>
          </a:p>
          <a:p>
            <a:pPr lvl="1"/>
            <a:r>
              <a:rPr lang="en-US" altLang="en-US" sz="2000" dirty="0" smtClean="0"/>
              <a:t>DNN is used for as a subband classifier, performing feature learning from raw acoustic features</a:t>
            </a:r>
          </a:p>
          <a:p>
            <a:pPr lvl="1"/>
            <a:r>
              <a:rPr lang="en-US" altLang="en-US" dirty="0" smtClean="0"/>
              <a:t>Classification aims to estimate the IBM</a:t>
            </a:r>
            <a:endParaRPr lang="en-US" altLang="en-US" sz="2000" dirty="0" smtClean="0"/>
          </a:p>
        </p:txBody>
      </p:sp>
      <p:pic>
        <p:nvPicPr>
          <p:cNvPr id="5325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400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86200" y="16906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b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DNN as subband classifier</a:t>
            </a: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400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86200" y="16906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b="0" smtClean="0">
              <a:solidFill>
                <a:srgbClr val="FFFFFF"/>
              </a:solidFill>
            </a:endParaRPr>
          </a:p>
        </p:txBody>
      </p:sp>
      <p:pic>
        <p:nvPicPr>
          <p:cNvPr id="5427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3505200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4000500" y="2543175"/>
            <a:ext cx="381000" cy="1433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b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Extensive training with DNN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/>
              <a:t>Training on 200 randomly chosen utterances from both male and female IEEE speakers, mixed with 100 environmental noises at 0 dB (~17 hours long)</a:t>
            </a:r>
          </a:p>
          <a:p>
            <a:pPr lvl="1"/>
            <a:r>
              <a:rPr lang="en-US" altLang="en-US" sz="2000" dirty="0" smtClean="0"/>
              <a:t>Six million fully dense training samples in each channel, with 64 channels in total</a:t>
            </a:r>
          </a:p>
          <a:p>
            <a:r>
              <a:rPr lang="en-US" altLang="en-US" sz="2400" dirty="0" smtClean="0"/>
              <a:t>Evaluated on 20 unseen speakers mixed with 20 unseen noises at 0 dB</a:t>
            </a:r>
          </a:p>
          <a:p>
            <a:pPr lvl="1"/>
            <a:endParaRPr lang="en-US" alt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DNN-based separation results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001838"/>
          </a:xfrm>
        </p:spPr>
        <p:txBody>
          <a:bodyPr/>
          <a:lstStyle/>
          <a:p>
            <a:pPr lvl="1"/>
            <a:r>
              <a:rPr lang="en-US" altLang="en-US" sz="1700" dirty="0" smtClean="0"/>
              <a:t>Comparisons with a representative speech enhancement algorithm (Hendriks et al.’10)</a:t>
            </a:r>
          </a:p>
          <a:p>
            <a:pPr lvl="1"/>
            <a:r>
              <a:rPr lang="en-US" altLang="en-US" sz="1700" dirty="0" smtClean="0"/>
              <a:t>Using clean speech as ground truth, on average about 3 dB SNR improvements</a:t>
            </a:r>
          </a:p>
          <a:p>
            <a:pPr lvl="1"/>
            <a:r>
              <a:rPr lang="en-US" altLang="en-US" sz="1700" dirty="0" smtClean="0"/>
              <a:t>Using IBM separated speech as ground truth, on average about 5 dB SNR improvements</a:t>
            </a:r>
          </a:p>
          <a:p>
            <a:pPr lvl="1"/>
            <a:endParaRPr lang="en-US" altLang="en-US" dirty="0" smtClean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828800"/>
            <a:ext cx="9144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Speech intelligibility evaluation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Healy et al. (2013)</a:t>
            </a:r>
            <a:r>
              <a:rPr lang="en-US" altLang="en-US" sz="2400" dirty="0" smtClean="0"/>
              <a:t> subsequently </a:t>
            </a:r>
            <a:r>
              <a:rPr lang="en-US" altLang="en-US" dirty="0" smtClean="0"/>
              <a:t>evaluated the classifier on</a:t>
            </a:r>
            <a:r>
              <a:rPr lang="en-US" altLang="en-US" sz="2400" dirty="0" smtClean="0"/>
              <a:t> speech intelligibility of hearing-impaired listeners</a:t>
            </a:r>
          </a:p>
          <a:p>
            <a:pPr lvl="1"/>
            <a:r>
              <a:rPr lang="en-US" altLang="en-US" sz="2000" dirty="0" smtClean="0"/>
              <a:t>A very challenging problem: “The interfering effect of background noise is the single greatest problem reported by hearing aid wearers” (Dillon’12)</a:t>
            </a:r>
          </a:p>
          <a:p>
            <a:r>
              <a:rPr lang="en-US" altLang="en-US" sz="2400" dirty="0" smtClean="0"/>
              <a:t>Two stage DNN training to incorporate T-F context in classification</a:t>
            </a:r>
            <a:endParaRPr lang="en-US" altLang="en-US" dirty="0" smtClean="0"/>
          </a:p>
        </p:txBody>
      </p:sp>
      <p:pic>
        <p:nvPicPr>
          <p:cNvPr id="57348" name="Picture 3" descr="Fig_1_h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56088"/>
            <a:ext cx="78771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Separation illustration</a:t>
            </a: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800100" y="5734050"/>
            <a:ext cx="7439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 HINT sentence mixed with speech-shaped noise at -5 dB SNR</a:t>
            </a:r>
          </a:p>
        </p:txBody>
      </p:sp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1252538"/>
            <a:ext cx="572135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563938"/>
            <a:ext cx="57197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400300"/>
            <a:ext cx="27463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 and sound demos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560388" y="5064125"/>
            <a:ext cx="7750175" cy="1330325"/>
          </a:xfrm>
        </p:spPr>
        <p:txBody>
          <a:bodyPr/>
          <a:lstStyle/>
          <a:p>
            <a:r>
              <a:rPr lang="en-US" altLang="en-US" sz="2000" smtClean="0"/>
              <a:t>Both HI and NH listeners showed intelligibility improvements</a:t>
            </a:r>
          </a:p>
          <a:p>
            <a:r>
              <a:rPr lang="en-US" altLang="en-US" sz="2000" smtClean="0"/>
              <a:t>HI subjects with separation outperformed NH subjects without separation</a:t>
            </a:r>
          </a:p>
        </p:txBody>
      </p:sp>
      <p:pic>
        <p:nvPicPr>
          <p:cNvPr id="59396" name="Picture 3" descr="Fig_5_low_r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24429" r="27266" b="33771"/>
          <a:stretch>
            <a:fillRect/>
          </a:stretch>
        </p:blipFill>
        <p:spPr bwMode="auto">
          <a:xfrm>
            <a:off x="2301875" y="1139825"/>
            <a:ext cx="4572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397" name="Straight Connector 6"/>
          <p:cNvCxnSpPr>
            <a:cxnSpLocks noChangeShapeType="1"/>
          </p:cNvCxnSpPr>
          <p:nvPr/>
        </p:nvCxnSpPr>
        <p:spPr bwMode="auto">
          <a:xfrm>
            <a:off x="3700463" y="1965325"/>
            <a:ext cx="1954212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8" name="Straight Connector 9"/>
          <p:cNvCxnSpPr>
            <a:cxnSpLocks noChangeShapeType="1"/>
          </p:cNvCxnSpPr>
          <p:nvPr/>
        </p:nvCxnSpPr>
        <p:spPr bwMode="auto">
          <a:xfrm>
            <a:off x="3700463" y="3875088"/>
            <a:ext cx="1954212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v6092250.wav">
            <a:hlinkClick r:id="" action="ppaction://media"/>
          </p:cNvPr>
          <p:cNvPicPr>
            <a:picLocks noRot="1" noChangeAspect="1"/>
          </p:cNvPicPr>
          <p:nvPr>
            <a:wavAudioFile r:embed="rId1" name="v6099.ssn.mix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6368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6092251.wav">
            <a:hlinkClick r:id="" action="ppaction://media"/>
          </p:cNvPr>
          <p:cNvPicPr>
            <a:picLocks noRot="1" noChangeAspect="1"/>
          </p:cNvPicPr>
          <p:nvPr>
            <a:wavAudioFile r:embed="rId2" name="v6099.ssn.dnn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5416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6122250.wav">
            <a:hlinkClick r:id="" action="ppaction://media"/>
          </p:cNvPr>
          <p:cNvPicPr>
            <a:picLocks noRot="1" noChangeAspect="1"/>
          </p:cNvPicPr>
          <p:nvPr>
            <a:wavAudioFile r:embed="rId3" name="v6126.ssn.mix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3431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6122251.wav">
            <a:hlinkClick r:id="" action="ppaction://media"/>
          </p:cNvPr>
          <p:cNvPicPr>
            <a:picLocks noRot="1" noChangeAspect="1"/>
          </p:cNvPicPr>
          <p:nvPr>
            <a:wavAudioFile r:embed="rId4" name="v6126.ssn.dn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3431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6112250.wav">
            <a:hlinkClick r:id="" action="ppaction://media"/>
          </p:cNvPr>
          <p:cNvPicPr>
            <a:picLocks noRot="1" noChangeAspect="1"/>
          </p:cNvPicPr>
          <p:nvPr>
            <a:wavAudioFile r:embed="rId5" name="v6117.bab.mix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34115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6112251.wav">
            <a:hlinkClick r:id="" action="ppaction://media"/>
          </p:cNvPr>
          <p:cNvPicPr>
            <a:picLocks noRot="1" noChangeAspect="1"/>
          </p:cNvPicPr>
          <p:nvPr>
            <a:wavAudioFile r:embed="rId6" name="v6117.bab.dn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34194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6142250.wav">
            <a:hlinkClick r:id="" action="ppaction://media"/>
          </p:cNvPr>
          <p:cNvPicPr>
            <a:picLocks noRot="1" noChangeAspect="1"/>
          </p:cNvPicPr>
          <p:nvPr>
            <a:wavAudioFile r:embed="rId7" name="v6140.bab.dnn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4152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6142267.wav">
            <a:hlinkClick r:id="" action="ppaction://media"/>
          </p:cNvPr>
          <p:cNvPicPr>
            <a:picLocks noRot="1" noChangeAspect="1"/>
          </p:cNvPicPr>
          <p:nvPr>
            <a:wavAudioFile r:embed="rId8" name="v6140.bab.mix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15290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DNN as spectral magnitude estimator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200150"/>
            <a:ext cx="8091488" cy="2800350"/>
          </a:xfrm>
        </p:spPr>
        <p:txBody>
          <a:bodyPr/>
          <a:lstStyle/>
          <a:p>
            <a:r>
              <a:rPr lang="en-US" altLang="en-US" dirty="0" smtClean="0"/>
              <a:t>Xu et al. (2014) proposed a DNN-based enhancement algorithm</a:t>
            </a:r>
          </a:p>
          <a:p>
            <a:pPr lvl="1"/>
            <a:r>
              <a:rPr lang="en-US" altLang="en-US" sz="2000" dirty="0" smtClean="0"/>
              <a:t>DNN (with RBM pretraining) is trained to map from log-power spectra of noisy speech to those of clean speech</a:t>
            </a:r>
          </a:p>
          <a:p>
            <a:pPr lvl="1"/>
            <a:r>
              <a:rPr lang="en-US" altLang="en-US" sz="2000" dirty="0" smtClean="0"/>
              <a:t>More input frames and training data improve separation results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Xu et al. results in PESQ</a:t>
            </a:r>
          </a:p>
        </p:txBody>
      </p:sp>
      <p:pic>
        <p:nvPicPr>
          <p:cNvPr id="6144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3913188"/>
            <a:ext cx="53308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422400"/>
            <a:ext cx="61658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1"/>
          <p:cNvSpPr>
            <a:spLocks noChangeArrowheads="1"/>
          </p:cNvSpPr>
          <p:nvPr/>
        </p:nvSpPr>
        <p:spPr bwMode="auto">
          <a:xfrm>
            <a:off x="3513138" y="3365500"/>
            <a:ext cx="222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/>
              <a:t>With trained noises </a:t>
            </a:r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1790700" y="5934075"/>
            <a:ext cx="571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 dirty="0"/>
              <a:t>With two untrained noises (A: car; B: exhibition hall)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419851" y="3448050"/>
            <a:ext cx="2371724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 dirty="0" smtClean="0"/>
              <a:t>Subscript in DNN denotes number of hidden layers</a:t>
            </a:r>
            <a:endParaRPr lang="en-US" alt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Listener performance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3657600" cy="33432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400" dirty="0" smtClean="0">
                <a:ea typeface="宋体" pitchFamily="2" charset="-122"/>
              </a:rPr>
              <a:t>Speech reception threshold (SRT)</a:t>
            </a:r>
          </a:p>
          <a:p>
            <a:r>
              <a:rPr lang="en-US" altLang="zh-CN" sz="2000" b="0" dirty="0" smtClean="0">
                <a:ea typeface="宋体" pitchFamily="2" charset="-122"/>
              </a:rPr>
              <a:t>The speech-to-noise ratio needed for 50% intelligibility</a:t>
            </a:r>
          </a:p>
          <a:p>
            <a:r>
              <a:rPr lang="en-US" altLang="zh-CN" sz="2000" b="0" dirty="0" smtClean="0">
                <a:ea typeface="宋体" pitchFamily="2" charset="-122"/>
              </a:rPr>
              <a:t>Each 1 dB gain in SRT corresponds to about 10% increase in intelligibility dependent upon materials</a:t>
            </a:r>
          </a:p>
        </p:txBody>
      </p:sp>
      <p:pic>
        <p:nvPicPr>
          <p:cNvPr id="7174" name="Picture 4" descr="s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42894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6400800" y="5562600"/>
            <a:ext cx="2320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zh-CN" sz="1400" b="0">
                <a:latin typeface="Arial" charset="0"/>
                <a:ea typeface="宋体" pitchFamily="2" charset="-122"/>
              </a:rPr>
              <a:t>Source: Steeneken (1992)</a:t>
            </a:r>
          </a:p>
        </p:txBody>
      </p:sp>
      <p:sp>
        <p:nvSpPr>
          <p:cNvPr id="7176" name="Line 6"/>
          <p:cNvSpPr>
            <a:spLocks noChangeShapeType="1"/>
          </p:cNvSpPr>
          <p:nvPr/>
        </p:nvSpPr>
        <p:spPr bwMode="auto">
          <a:xfrm flipV="1">
            <a:off x="4718050" y="2997200"/>
            <a:ext cx="3405188" cy="190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Xu et al. demo</a:t>
            </a:r>
          </a:p>
        </p:txBody>
      </p:sp>
      <p:pic>
        <p:nvPicPr>
          <p:cNvPr id="6246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60475"/>
            <a:ext cx="626745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1104900" y="5570538"/>
            <a:ext cx="7124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/>
              <a:t>Street noise at 10 dB (upper left: DNN; upper right: log-MMSE; lower left:  clean; lower right: noisy)</a:t>
            </a:r>
          </a:p>
        </p:txBody>
      </p:sp>
      <p:pic>
        <p:nvPicPr>
          <p:cNvPr id="4" name="samp2266.wav">
            <a:hlinkClick r:id="" action="ppaction://media"/>
          </p:cNvPr>
          <p:cNvPicPr>
            <a:picLocks noRot="1" noChangeAspect="1"/>
          </p:cNvPicPr>
          <p:nvPr>
            <a:wavAudioFile r:embed="rId1" name="sample21_dnn_enhanced_Street_SNR1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90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amp2267.wav">
            <a:hlinkClick r:id="" action="ppaction://media"/>
          </p:cNvPr>
          <p:cNvPicPr>
            <a:picLocks noRot="1" noChangeAspect="1"/>
          </p:cNvPicPr>
          <p:nvPr>
            <a:wavAudioFile r:embed="rId2" name="sample21_LMMSE_enhanced_Street_SNR1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027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amp2313.wav">
            <a:hlinkClick r:id="" action="ppaction://media"/>
          </p:cNvPr>
          <p:cNvPicPr>
            <a:picLocks noRot="1" noChangeAspect="1"/>
          </p:cNvPicPr>
          <p:nvPr>
            <a:wavAudioFile r:embed="rId3" name="sample21_clean_TIMIT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798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amp2314.wav">
            <a:hlinkClick r:id="" action="ppaction://media"/>
          </p:cNvPr>
          <p:cNvPicPr>
            <a:picLocks noRot="1" noChangeAspect="1"/>
          </p:cNvPicPr>
          <p:nvPr>
            <a:wavAudioFile r:embed="rId4" name="sample21_noisy_Street_SNR1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779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V. Separation algorithms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143000"/>
            <a:ext cx="7740650" cy="3924300"/>
          </a:xfrm>
        </p:spPr>
        <p:txBody>
          <a:bodyPr/>
          <a:lstStyle/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Monaural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Speech-nonspeech separation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/>
              <a:t>Complex-domain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Two-talker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Separation of reverberant speech</a:t>
            </a:r>
          </a:p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Binaural separation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Complex-domain ratio masking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4363" y="1330325"/>
            <a:ext cx="8001000" cy="42132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Typical </a:t>
            </a:r>
            <a:r>
              <a:rPr lang="en-US" dirty="0"/>
              <a:t>speech separation systems operate in </a:t>
            </a:r>
            <a:r>
              <a:rPr lang="en-US" dirty="0" smtClean="0"/>
              <a:t>the T-F domain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Common practice enhances </a:t>
            </a:r>
            <a:r>
              <a:rPr lang="en-US" dirty="0"/>
              <a:t>magnitude </a:t>
            </a:r>
            <a:r>
              <a:rPr lang="en-US" dirty="0" smtClean="0"/>
              <a:t>response, but leaves </a:t>
            </a:r>
            <a:r>
              <a:rPr lang="en-US" dirty="0"/>
              <a:t>phase response </a:t>
            </a:r>
            <a:r>
              <a:rPr lang="en-US" dirty="0" smtClean="0"/>
              <a:t>unchanged</a:t>
            </a:r>
          </a:p>
          <a:p>
            <a:pPr lvl="1">
              <a:defRPr/>
            </a:pPr>
            <a:r>
              <a:rPr lang="en-US" dirty="0" err="1" smtClean="0"/>
              <a:t>Paliwal</a:t>
            </a:r>
            <a:r>
              <a:rPr lang="en-US" dirty="0" smtClean="0"/>
              <a:t> </a:t>
            </a:r>
            <a:r>
              <a:rPr lang="en-US" dirty="0"/>
              <a:t>et al. (2010</a:t>
            </a:r>
            <a:r>
              <a:rPr lang="en-US" dirty="0" smtClean="0"/>
              <a:t>), however, showed </a:t>
            </a:r>
            <a:r>
              <a:rPr lang="en-US" dirty="0"/>
              <a:t>significant speech quality improvements when using clean phase with noisy </a:t>
            </a:r>
            <a:r>
              <a:rPr lang="en-US" dirty="0" smtClean="0"/>
              <a:t>magnitude</a:t>
            </a:r>
          </a:p>
          <a:p>
            <a:pPr lvl="1">
              <a:defRPr/>
            </a:pPr>
            <a:r>
              <a:rPr lang="en-US" dirty="0"/>
              <a:t>In negative SNR conditions, </a:t>
            </a:r>
            <a:r>
              <a:rPr lang="en-US" dirty="0" smtClean="0"/>
              <a:t>phase estimation becomes more important as the phase </a:t>
            </a:r>
            <a:r>
              <a:rPr lang="en-US" dirty="0"/>
              <a:t>of noisy speech reflects that of background noise more than that of </a:t>
            </a:r>
            <a:r>
              <a:rPr lang="en-US" dirty="0" smtClean="0"/>
              <a:t>speech</a:t>
            </a:r>
          </a:p>
          <a:p>
            <a:pPr>
              <a:defRPr/>
            </a:pPr>
            <a:r>
              <a:rPr lang="en-US" dirty="0"/>
              <a:t>L</a:t>
            </a:r>
            <a:r>
              <a:rPr lang="en-US" dirty="0" smtClean="0"/>
              <a:t>earn to estimate phase</a:t>
            </a:r>
          </a:p>
          <a:p>
            <a:pPr lvl="1">
              <a:defRPr/>
            </a:pPr>
            <a:r>
              <a:rPr lang="en-US" dirty="0" smtClean="0"/>
              <a:t>It appears that phase estimation is a well tailored problem for supervised learning</a:t>
            </a:r>
          </a:p>
          <a:p>
            <a:pPr lvl="1">
              <a:defRPr/>
            </a:pPr>
            <a:r>
              <a:rPr lang="en-US" dirty="0"/>
              <a:t>D</a:t>
            </a:r>
            <a:r>
              <a:rPr lang="en-US" dirty="0" smtClean="0"/>
              <a:t>espite </a:t>
            </a:r>
            <a:r>
              <a:rPr lang="en-US" dirty="0"/>
              <a:t>considerable effort, </a:t>
            </a:r>
            <a:r>
              <a:rPr lang="en-US" dirty="0" smtClean="0"/>
              <a:t>however, such </a:t>
            </a:r>
            <a:r>
              <a:rPr lang="en-US" dirty="0"/>
              <a:t>phase estimation </a:t>
            </a:r>
            <a:r>
              <a:rPr lang="en-US" dirty="0" smtClean="0"/>
              <a:t>has </a:t>
            </a:r>
            <a:r>
              <a:rPr lang="en-US" dirty="0"/>
              <a:t>not </a:t>
            </a:r>
            <a:r>
              <a:rPr lang="en-US" dirty="0" smtClean="0"/>
              <a:t>succeeded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B99B8-D294-4211-AA38-BD24718CC8BA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Z:\Research\Conference_and_Journal_Materials\Journal_2015\fig1_magnitude_spectrogram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1"/>
          <a:stretch>
            <a:fillRect/>
          </a:stretch>
        </p:blipFill>
        <p:spPr bwMode="auto">
          <a:xfrm>
            <a:off x="1168400" y="2630488"/>
            <a:ext cx="3048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Z:\Research\Conference_and_Journal_Materials\Journal_2015\fig1_phase_spectrogram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3"/>
          <a:stretch>
            <a:fillRect/>
          </a:stretch>
        </p:blipFill>
        <p:spPr bwMode="auto">
          <a:xfrm>
            <a:off x="5172075" y="2647950"/>
            <a:ext cx="308292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4363" y="1330325"/>
            <a:ext cx="8001000" cy="13081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Likely due to the </a:t>
            </a:r>
            <a:r>
              <a:rPr lang="en-US" dirty="0"/>
              <a:t>lack of structure in phase </a:t>
            </a:r>
            <a:r>
              <a:rPr lang="en-US" dirty="0" smtClean="0"/>
              <a:t>responses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Supervised learning requires structure (redundancy) in the data in order to generalize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65542" name="Rectangle 1"/>
          <p:cNvSpPr>
            <a:spLocks noChangeArrowheads="1"/>
          </p:cNvSpPr>
          <p:nvPr/>
        </p:nvSpPr>
        <p:spPr bwMode="auto">
          <a:xfrm>
            <a:off x="2301875" y="4854575"/>
            <a:ext cx="48402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0"/>
              <a:t>Magnitude and phase spectrogram of clean speech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B99B8-D294-4211-AA38-BD24718CC8B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Complex ratio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599"/>
            <a:ext cx="8001000" cy="42957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Williamson et al. (2016) reveal that structure exists in the real and imaginary domains</a:t>
            </a:r>
          </a:p>
          <a:p>
            <a:pPr>
              <a:defRPr/>
            </a:pPr>
            <a:r>
              <a:rPr lang="en-US" dirty="0" smtClean="0"/>
              <a:t>Define the IRM in the complex domain, termed the complex Ideal </a:t>
            </a:r>
            <a:r>
              <a:rPr lang="en-US" dirty="0"/>
              <a:t>R</a:t>
            </a:r>
            <a:r>
              <a:rPr lang="en-US" dirty="0" smtClean="0"/>
              <a:t>atio </a:t>
            </a:r>
            <a:r>
              <a:rPr lang="en-US" dirty="0"/>
              <a:t>M</a:t>
            </a:r>
            <a:r>
              <a:rPr lang="en-US" dirty="0" smtClean="0"/>
              <a:t>ask (</a:t>
            </a:r>
            <a:r>
              <a:rPr lang="en-US" dirty="0" err="1" smtClean="0"/>
              <a:t>cIRM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 smtClean="0"/>
              <a:t>By </a:t>
            </a:r>
            <a:r>
              <a:rPr lang="en-US" dirty="0"/>
              <a:t>operating in the complex domain, the </a:t>
            </a:r>
            <a:r>
              <a:rPr lang="en-US" dirty="0" err="1"/>
              <a:t>cIRM</a:t>
            </a:r>
            <a:r>
              <a:rPr lang="en-US" dirty="0"/>
              <a:t> simultaneously enhances the magnitude and phase responses of noisy </a:t>
            </a:r>
            <a:r>
              <a:rPr lang="en-US" dirty="0" smtClean="0"/>
              <a:t>speech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 err="1" smtClean="0"/>
              <a:t>cIRM</a:t>
            </a:r>
            <a:r>
              <a:rPr lang="en-US" dirty="0" smtClean="0"/>
              <a:t> is capable of fully reconstructing original signal</a:t>
            </a:r>
          </a:p>
          <a:p>
            <a:pPr>
              <a:defRPr/>
            </a:pPr>
            <a:r>
              <a:rPr lang="en-US" dirty="0" smtClean="0"/>
              <a:t>They use DNN to jointly estimate the real and imaginary components of the </a:t>
            </a:r>
            <a:r>
              <a:rPr lang="en-US" dirty="0" err="1" smtClean="0"/>
              <a:t>cIRM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An </a:t>
            </a:r>
            <a:r>
              <a:rPr lang="en-US" dirty="0"/>
              <a:t>oral presentation  in the first Friday afternoon </a:t>
            </a:r>
            <a:r>
              <a:rPr lang="en-US" dirty="0" smtClean="0"/>
              <a:t>session (Speech Enhancement - Masking and Noise Modeling)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87438" y="1089889"/>
            <a:ext cx="5989637" cy="3977411"/>
            <a:chOff x="1087439" y="1089889"/>
            <a:chExt cx="4951412" cy="3844061"/>
          </a:xfrm>
        </p:grpSpPr>
        <p:pic>
          <p:nvPicPr>
            <p:cNvPr id="68610" name="Picture 2" descr="Z:\Research\Conference_and_Journal_Materials\Journal_2015\fig1_magnitude_spectrogram.e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71"/>
            <a:stretch>
              <a:fillRect/>
            </a:stretch>
          </p:blipFill>
          <p:spPr bwMode="auto">
            <a:xfrm>
              <a:off x="1123196" y="1095375"/>
              <a:ext cx="2367385" cy="17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1" name="Picture 3" descr="Z:\Research\Conference_and_Journal_Materials\Journal_2015\fig1_phase_spectrogram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3"/>
            <a:stretch>
              <a:fillRect/>
            </a:stretch>
          </p:blipFill>
          <p:spPr bwMode="auto">
            <a:xfrm>
              <a:off x="3586388" y="1089889"/>
              <a:ext cx="2393278" cy="181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2" name="Picture 4" descr="Z:\Research\Conference_and_Journal_Materials\Journal_2015\fig1_real_spectrogram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439" y="2918388"/>
              <a:ext cx="2403142" cy="198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3" name="Picture 5" descr="Z:\Research\Conference_and_Journal_Materials\Journal_2015\fig1_imaginary_spectrogram.e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92" y="2899338"/>
              <a:ext cx="2467259" cy="203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95300" y="5743575"/>
            <a:ext cx="8001000" cy="714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US" sz="1800" dirty="0" smtClean="0"/>
              <a:t>Both </a:t>
            </a:r>
            <a:r>
              <a:rPr lang="en-US" sz="1800" dirty="0"/>
              <a:t>real and imaginary components of speech have clear structure, whereas phase spectrogram does not</a:t>
            </a:r>
          </a:p>
          <a:p>
            <a:pPr lvl="1">
              <a:lnSpc>
                <a:spcPct val="100000"/>
              </a:lnSpc>
              <a:defRPr/>
            </a:pPr>
            <a:endParaRPr lang="en-US" kern="0" dirty="0" smtClean="0"/>
          </a:p>
          <a:p>
            <a:pPr>
              <a:lnSpc>
                <a:spcPct val="100000"/>
              </a:lnSpc>
              <a:defRPr/>
            </a:pPr>
            <a:endParaRPr lang="en-US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381000"/>
            <a:ext cx="80010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defRPr/>
            </a:pPr>
            <a:r>
              <a:rPr lang="en-US" altLang="en-US" kern="0" dirty="0" smtClean="0"/>
              <a:t>Structure in real and imaginary domains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1238" y="1914525"/>
            <a:ext cx="1443162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Polar Coordinates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8444" y="4295775"/>
            <a:ext cx="143595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Cartesian </a:t>
            </a:r>
            <a:r>
              <a:rPr lang="en-US" sz="1800" b="1" dirty="0" smtClean="0"/>
              <a:t>Coordinates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13340" y="2571750"/>
                <a:ext cx="2156616" cy="42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340" y="2571750"/>
                <a:ext cx="2156616" cy="422039"/>
              </a:xfrm>
              <a:prstGeom prst="rect">
                <a:avLst/>
              </a:prstGeom>
              <a:blipFill rotWithShape="1">
                <a:blip r:embed="rId6"/>
                <a:stretch>
                  <a:fillRect t="-7246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938596" y="4895850"/>
                <a:ext cx="3119124" cy="795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e>
                      </m:func>
                      <m:r>
                        <a:rPr lang="en-US" sz="2000" i="1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000" i="1" dirty="0" smtClean="0">
                  <a:latin typeface="Cambria Math"/>
                </a:endParaRPr>
              </a:p>
              <a:p>
                <a:r>
                  <a:rPr lang="en-US" sz="2000" dirty="0" smtClean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𝑖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en-US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96" y="4895850"/>
                <a:ext cx="3119124" cy="795218"/>
              </a:xfrm>
              <a:prstGeom prst="rect">
                <a:avLst/>
              </a:prstGeom>
              <a:blipFill rotWithShape="1">
                <a:blip r:embed="rId7"/>
                <a:stretch>
                  <a:fillRect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Ideal Ratio Mask (cIRM)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sz="3800" b="1" dirty="0" smtClean="0"/>
                  <a:t>Objective: Define </a:t>
                </a:r>
                <a:r>
                  <a:rPr lang="en-US" sz="3800" dirty="0" smtClean="0"/>
                  <a:t>a </a:t>
                </a:r>
                <a:r>
                  <a:rPr lang="en-US" sz="3800" b="1" dirty="0" smtClean="0"/>
                  <a:t>mask that when applied results in clean speech</a:t>
                </a:r>
              </a:p>
              <a:p>
                <a:pPr marL="0" indent="0">
                  <a:buNone/>
                </a:pPr>
                <a:endParaRPr lang="en-US" sz="3400" b="1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3400" dirty="0" smtClean="0"/>
              </a:p>
              <a:p>
                <a:pPr marL="0" indent="0" algn="ctr">
                  <a:buNone/>
                </a:pPr>
                <a:endParaRPr lang="en-US" sz="3400" dirty="0" smtClean="0"/>
              </a:p>
              <a:p>
                <a:r>
                  <a:rPr lang="en-US" sz="3800" dirty="0" smtClean="0"/>
                  <a:t>With complex numbers, solve for mask components</a:t>
                </a:r>
              </a:p>
              <a:p>
                <a:endParaRPr lang="en-US" sz="3400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</a:rPr>
                        <m:t>𝑀</m:t>
                      </m:r>
                      <m:r>
                        <a:rPr lang="en-US" sz="3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3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4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4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4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400" i="1">
                          <a:latin typeface="Cambria Math"/>
                        </a:rPr>
                        <m:t>+</m:t>
                      </m:r>
                      <m:r>
                        <a:rPr lang="en-US" sz="3400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sz="3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4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4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4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400" dirty="0" smtClean="0"/>
              </a:p>
              <a:p>
                <a:pPr marL="0" indent="0">
                  <a:buNone/>
                </a:pPr>
                <a:endParaRPr lang="en-US" sz="3400" dirty="0" smtClean="0"/>
              </a:p>
              <a:p>
                <a:r>
                  <a:rPr lang="en-US" sz="3800" dirty="0" smtClean="0"/>
                  <a:t>Compressing the value range</a:t>
                </a:r>
                <a:endParaRPr lang="en-US" sz="3800" b="0" dirty="0" smtClean="0"/>
              </a:p>
              <a:p>
                <a:pPr marL="0" indent="0" algn="ctr">
                  <a:buNone/>
                </a:pPr>
                <a:endParaRPr lang="en-US" sz="34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400" b="0">
                              <a:latin typeface="Cambria Math"/>
                            </a:rPr>
                            <m:t>cIRM</m:t>
                          </m:r>
                        </m:e>
                        <m:sub>
                          <m:r>
                            <a:rPr lang="en-US" sz="3400" b="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3400" i="1">
                          <a:latin typeface="Cambria Math"/>
                        </a:rPr>
                        <m:t>=</m:t>
                      </m:r>
                      <m:r>
                        <a:rPr lang="en-US" sz="3400" b="0" i="1">
                          <a:latin typeface="Cambria Math"/>
                        </a:rPr>
                        <m:t>𝐾</m:t>
                      </m:r>
                      <m:f>
                        <m:fPr>
                          <m:ctrlPr>
                            <a:rPr lang="en-US" sz="3400" b="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400" b="0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400" b="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400" b="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400" b="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400" b="0" i="1">
                                  <a:latin typeface="Cambria Math"/>
                                </a:rPr>
                                <m:t>𝐶</m:t>
                              </m:r>
                              <m:r>
                                <a:rPr lang="en-US" sz="3400" b="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sz="3400" b="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/>
                                <m:sup>
                                  <m:r>
                                    <a:rPr lang="en-US" sz="3400" b="0" i="1"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</m:sSubSup>
                            </m:sup>
                          </m:sSup>
                        </m:num>
                        <m:den>
                          <m:r>
                            <a:rPr lang="en-US" sz="3400" b="0" i="1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3400" b="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400" b="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400" b="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400" b="0" i="1">
                                  <a:latin typeface="Cambria Math"/>
                                </a:rPr>
                                <m:t>𝐶</m:t>
                              </m:r>
                              <m:r>
                                <a:rPr lang="en-US" sz="3400" b="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sz="3400" b="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3400" b="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/>
                                <m:sup>
                                  <m:r>
                                    <a:rPr lang="en-US" sz="3400" b="0" i="1"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</m:sSubSup>
                            </m:sup>
                          </m:sSup>
                        </m:den>
                      </m:f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48" t="-3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31842" y="2222173"/>
                <a:ext cx="2133600" cy="645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800" dirty="0" smtClean="0"/>
                  <a:t>: mask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800" dirty="0" smtClean="0"/>
                  <a:t>: noisy speech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842" y="2222173"/>
                <a:ext cx="2133600" cy="645946"/>
              </a:xfrm>
              <a:prstGeom prst="rect">
                <a:avLst/>
              </a:prstGeom>
              <a:blipFill rotWithShape="1">
                <a:blip r:embed="rId3"/>
                <a:stretch>
                  <a:fillRect t="-11429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87180" y="5581649"/>
            <a:ext cx="140952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i="1" dirty="0" smtClean="0">
                <a:latin typeface="+mj-lt"/>
              </a:rPr>
              <a:t>x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  <a:ea typeface="Cambria Math"/>
              </a:rPr>
              <a:t>∊ </a:t>
            </a:r>
            <a:r>
              <a:rPr lang="en-US" sz="1800" dirty="0">
                <a:latin typeface="+mj-lt"/>
              </a:rPr>
              <a:t>{</a:t>
            </a:r>
            <a:r>
              <a:rPr lang="en-US" sz="1800" i="1" dirty="0">
                <a:latin typeface="+mj-lt"/>
              </a:rPr>
              <a:t>r</a:t>
            </a:r>
            <a:r>
              <a:rPr lang="en-US" sz="1800" dirty="0">
                <a:latin typeface="+mj-lt"/>
              </a:rPr>
              <a:t>, </a:t>
            </a:r>
            <a:r>
              <a:rPr lang="en-US" sz="1800" i="1" dirty="0" err="1">
                <a:latin typeface="+mj-lt"/>
              </a:rPr>
              <a:t>i</a:t>
            </a:r>
            <a:r>
              <a:rPr lang="en-US" sz="1800" dirty="0" smtClean="0">
                <a:latin typeface="+mj-lt"/>
              </a:rPr>
              <a:t>}</a:t>
            </a:r>
            <a:endParaRPr lang="en-US" sz="18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19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cIRM</a:t>
            </a:r>
            <a:r>
              <a:rPr lang="en-US" altLang="en-US" dirty="0" smtClean="0"/>
              <a:t> estimation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1" y="1371600"/>
            <a:ext cx="4229100" cy="2514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DNN is used to estimate the </a:t>
            </a:r>
            <a:r>
              <a:rPr lang="en-US" dirty="0" err="1" smtClean="0"/>
              <a:t>cIRM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Features: Complementary feature set (see Part IV)</a:t>
            </a:r>
          </a:p>
          <a:p>
            <a:pPr>
              <a:defRPr/>
            </a:pPr>
            <a:r>
              <a:rPr lang="en-US" altLang="en-US" dirty="0" smtClean="0"/>
              <a:t>Real and imaginary components are jointly estimated</a:t>
            </a:r>
          </a:p>
        </p:txBody>
      </p:sp>
      <p:pic>
        <p:nvPicPr>
          <p:cNvPr id="7" name="Picture 2" descr="C:\Users\williamson\Google Drive\Academic Job Search\job search\job talk\cirm_dnnstructure_jobtalk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2" y="1276350"/>
            <a:ext cx="3000363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Objective results and demos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806898"/>
              </p:ext>
            </p:extLst>
          </p:nvPr>
        </p:nvGraphicFramePr>
        <p:xfrm>
          <a:off x="1381125" y="1566855"/>
          <a:ext cx="6400800" cy="311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1524000"/>
                <a:gridCol w="1600200"/>
              </a:tblGrid>
              <a:tr h="5075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/>
                        <a:t>PESQ</a:t>
                      </a:r>
                      <a:endParaRPr lang="en-US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/>
                        <a:t>STOI</a:t>
                      </a:r>
                      <a:endParaRPr lang="en-US" sz="1800" dirty="0"/>
                    </a:p>
                  </a:txBody>
                  <a:tcPr marT="45726" marB="45726"/>
                </a:tc>
              </a:tr>
              <a:tr h="5075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Noisy Speech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1.92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0.66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  <a:tr h="5075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Ratio Mask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2.44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0.80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  <a:tr h="5818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Ratio Mask with K &amp; G Phase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2.47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0.78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  <a:tr h="5075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CMF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2.15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0.72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  <a:tr h="507521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Complex Ratio Mask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2.60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0.80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  <p:pic>
        <p:nvPicPr>
          <p:cNvPr id="5" name="0D7824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03676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14F242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60826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DFF242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8147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8C29242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1951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115242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480060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D24242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262890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01D2422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21322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01312422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482441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8442422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207010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98792422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856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371600" y="5133974"/>
            <a:ext cx="674370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kern="0" dirty="0" smtClean="0"/>
              <a:t>Comparisons</a:t>
            </a:r>
          </a:p>
          <a:p>
            <a:pPr lvl="1">
              <a:lnSpc>
                <a:spcPct val="100000"/>
              </a:lnSpc>
              <a:defRPr/>
            </a:pPr>
            <a:r>
              <a:rPr lang="en-US" kern="0" dirty="0" smtClean="0"/>
              <a:t>Estimated IRM with enhanced phase (</a:t>
            </a:r>
            <a:r>
              <a:rPr lang="en-US" kern="0" dirty="0" err="1"/>
              <a:t>Krawczyk</a:t>
            </a:r>
            <a:r>
              <a:rPr lang="en-US" kern="0" dirty="0"/>
              <a:t> &amp;</a:t>
            </a:r>
            <a:r>
              <a:rPr lang="en-US" kern="0" dirty="0" smtClean="0"/>
              <a:t> Gerkmann’14)</a:t>
            </a:r>
          </a:p>
          <a:p>
            <a:pPr lvl="1">
              <a:lnSpc>
                <a:spcPct val="100000"/>
              </a:lnSpc>
              <a:defRPr/>
            </a:pPr>
            <a:r>
              <a:rPr lang="en-US" kern="0" dirty="0" smtClean="0"/>
              <a:t>Supervised complex nonnegative matrix factorization, or CMF (Parry </a:t>
            </a:r>
            <a:r>
              <a:rPr lang="en-US" kern="0" dirty="0"/>
              <a:t>&amp;</a:t>
            </a:r>
            <a:r>
              <a:rPr lang="en-US" kern="0" dirty="0" smtClean="0"/>
              <a:t> Essa’07)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Listening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3"/>
            <a:ext cx="8001000" cy="232409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E</a:t>
            </a:r>
            <a:r>
              <a:rPr lang="en-US" dirty="0" smtClean="0"/>
              <a:t>xisting quality metrics do not account for, and therefore may not </a:t>
            </a:r>
            <a:r>
              <a:rPr lang="en-US" smtClean="0"/>
              <a:t>fully reflect, </a:t>
            </a:r>
            <a:r>
              <a:rPr lang="en-US" dirty="0" smtClean="0"/>
              <a:t>the impact of phase on speech quality</a:t>
            </a:r>
          </a:p>
          <a:p>
            <a:pPr>
              <a:defRPr/>
            </a:pPr>
            <a:r>
              <a:rPr lang="en-US" dirty="0" smtClean="0"/>
              <a:t>Williamson et al. conducted a listening test to compare pairs of signals for quality preference</a:t>
            </a:r>
          </a:p>
          <a:p>
            <a:pPr lvl="1">
              <a:defRPr/>
            </a:pPr>
            <a:r>
              <a:rPr lang="en-US" dirty="0" smtClean="0"/>
              <a:t>Strong preference for </a:t>
            </a:r>
            <a:r>
              <a:rPr lang="en-US" dirty="0" err="1" smtClean="0"/>
              <a:t>cRM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590800" y="3584575"/>
            <a:ext cx="4438650" cy="2692400"/>
            <a:chOff x="381000" y="1803400"/>
            <a:chExt cx="3226281" cy="2194560"/>
          </a:xfrm>
        </p:grpSpPr>
        <p:pic>
          <p:nvPicPr>
            <p:cNvPr id="8" name="Picture 2" descr="C:\Users\williamson\Google Drive\Academic Job Search\job search\job talk\listening_study_pref.t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1785"/>
            <a:stretch/>
          </p:blipFill>
          <p:spPr bwMode="auto">
            <a:xfrm>
              <a:off x="381000" y="1803400"/>
              <a:ext cx="3226281" cy="219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3030149" y="2056384"/>
              <a:ext cx="0" cy="1499616"/>
            </a:xfrm>
            <a:prstGeom prst="line">
              <a:avLst/>
            </a:prstGeom>
            <a:ln w="825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143000"/>
            <a:ext cx="6257925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Effects of competing source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994400" y="5843588"/>
            <a:ext cx="2855913" cy="307975"/>
          </a:xfrm>
          <a:noFill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CN" sz="1400" b="0" dirty="0" smtClean="0">
                <a:ea typeface="宋体" pitchFamily="2" charset="-122"/>
              </a:rPr>
              <a:t>Source: Wang </a:t>
            </a:r>
            <a:r>
              <a:rPr lang="en-US" altLang="zh-CN" sz="1400" b="0" dirty="0">
                <a:ea typeface="宋体" pitchFamily="2" charset="-122"/>
              </a:rPr>
              <a:t>&amp;</a:t>
            </a:r>
            <a:r>
              <a:rPr lang="en-US" altLang="zh-CN" sz="1400" b="0" dirty="0" smtClean="0">
                <a:ea typeface="宋体" pitchFamily="2" charset="-122"/>
              </a:rPr>
              <a:t> Brown (2006)</a:t>
            </a:r>
          </a:p>
        </p:txBody>
      </p:sp>
      <p:sp>
        <p:nvSpPr>
          <p:cNvPr id="8199" name="Line 5"/>
          <p:cNvSpPr>
            <a:spLocks noChangeShapeType="1"/>
          </p:cNvSpPr>
          <p:nvPr/>
        </p:nvSpPr>
        <p:spPr bwMode="auto">
          <a:xfrm flipV="1">
            <a:off x="3222625" y="3240088"/>
            <a:ext cx="2111375" cy="9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7366000" y="3821113"/>
            <a:ext cx="1352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>
                <a:latin typeface="Arial" charset="0"/>
                <a:ea typeface="宋体" pitchFamily="2" charset="-122"/>
              </a:rPr>
              <a:t>SRT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>
                <a:latin typeface="Arial" charset="0"/>
                <a:ea typeface="宋体" pitchFamily="2" charset="-122"/>
              </a:rPr>
              <a:t>Difference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>
                <a:latin typeface="Arial" charset="0"/>
                <a:ea typeface="宋体" pitchFamily="2" charset="-122"/>
              </a:rPr>
              <a:t>(23 dB!)</a:t>
            </a:r>
          </a:p>
        </p:txBody>
      </p:sp>
      <p:sp>
        <p:nvSpPr>
          <p:cNvPr id="8201" name="Line 7"/>
          <p:cNvSpPr>
            <a:spLocks noChangeShapeType="1"/>
          </p:cNvSpPr>
          <p:nvPr/>
        </p:nvSpPr>
        <p:spPr bwMode="auto">
          <a:xfrm flipH="1" flipV="1">
            <a:off x="4549775" y="3335338"/>
            <a:ext cx="2781300" cy="800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V. Separation algorithms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143000"/>
            <a:ext cx="7740650" cy="3924300"/>
          </a:xfrm>
        </p:spPr>
        <p:txBody>
          <a:bodyPr/>
          <a:lstStyle/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Monaural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Speech-nonspeech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Complex-domain separation</a:t>
            </a:r>
          </a:p>
          <a:p>
            <a:pPr marL="857250" lvl="1" indent="-457200">
              <a:buClr>
                <a:srgbClr val="0000FF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/>
              <a:t>Two-talker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Separation of reverberant speech</a:t>
            </a:r>
          </a:p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Binaural separation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DNN for two-talker separation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200150"/>
            <a:ext cx="8091488" cy="2324099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Huang et al. (2014; 2015) proposed a two-talker separation method based on DNN, as well as RNN (recurrent neural network)</a:t>
            </a:r>
          </a:p>
          <a:p>
            <a:pPr lvl="1"/>
            <a:r>
              <a:rPr lang="en-US" altLang="en-US" dirty="0" smtClean="0"/>
              <a:t>Mapping from an input mixture to two separated speech signals</a:t>
            </a:r>
          </a:p>
          <a:p>
            <a:pPr lvl="1"/>
            <a:r>
              <a:rPr lang="en-US" altLang="en-US" dirty="0" smtClean="0"/>
              <a:t>Using T-F masking to constrain target signals</a:t>
            </a:r>
          </a:p>
          <a:p>
            <a:pPr lvl="2"/>
            <a:r>
              <a:rPr lang="en-US" altLang="en-US" dirty="0" smtClean="0"/>
              <a:t>Binary or ratio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Network architecture and training objective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200150"/>
            <a:ext cx="8091488" cy="43910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 marL="0" indent="0">
              <a:buFontTx/>
              <a:buNone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A discriminative training objective maximizes signal-to-interference ratio (SIR)</a:t>
            </a:r>
          </a:p>
        </p:txBody>
      </p:sp>
      <p:pic>
        <p:nvPicPr>
          <p:cNvPr id="839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196975"/>
            <a:ext cx="3970338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23950" y="5640133"/>
            <a:ext cx="7029450" cy="459421"/>
          </a:xfrm>
          <a:prstGeom prst="rect">
            <a:avLst/>
          </a:prstGeom>
          <a:blipFill rotWithShape="1">
            <a:blip r:embed="rId3"/>
            <a:stretch>
              <a:fillRect t="-657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Huang et al. results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200151"/>
            <a:ext cx="8091488" cy="1514474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DNN and RNN perform at about the same level</a:t>
            </a:r>
          </a:p>
          <a:p>
            <a:pPr lvl="1"/>
            <a:r>
              <a:rPr lang="en-US" altLang="en-US" dirty="0" smtClean="0"/>
              <a:t>About 4-5 dB better in terms of SIR than NMF, while maintaining better SDRs and SARs (input SIR is 0 dB)</a:t>
            </a:r>
          </a:p>
          <a:p>
            <a:pPr lvl="1"/>
            <a:r>
              <a:rPr lang="en-US" altLang="en-US" dirty="0" smtClean="0"/>
              <a:t>Demo at https://sites.google.com/site/deeplearningsourceseparation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4133850" y="2744788"/>
            <a:ext cx="2600325" cy="2932112"/>
            <a:chOff x="6170572" y="1944070"/>
            <a:chExt cx="2600433" cy="2931391"/>
          </a:xfrm>
        </p:grpSpPr>
        <p:pic>
          <p:nvPicPr>
            <p:cNvPr id="85000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230" y="1944070"/>
              <a:ext cx="2081775" cy="29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1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572" y="1944070"/>
              <a:ext cx="609300" cy="2880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620963" y="3303588"/>
            <a:ext cx="1492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/>
              <a:t>Binary masking</a:t>
            </a:r>
          </a:p>
        </p:txBody>
      </p:sp>
      <p:sp>
        <p:nvSpPr>
          <p:cNvPr id="84999" name="Rectangle 10"/>
          <p:cNvSpPr>
            <a:spLocks noChangeArrowheads="1"/>
          </p:cNvSpPr>
          <p:nvPr/>
        </p:nvSpPr>
        <p:spPr bwMode="auto">
          <a:xfrm>
            <a:off x="2620963" y="4406900"/>
            <a:ext cx="1379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/>
              <a:t>Ratio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  <p:pic>
        <p:nvPicPr>
          <p:cNvPr id="2" name="timit_speech_separation_mixtu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5300" y="3194050"/>
            <a:ext cx="487363" cy="487363"/>
          </a:xfrm>
          <a:prstGeom prst="rect">
            <a:avLst/>
          </a:prstGeom>
        </p:spPr>
      </p:pic>
      <p:pic>
        <p:nvPicPr>
          <p:cNvPr id="3" name="timit_speech_separation_separated_fema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725" y="3946525"/>
            <a:ext cx="487363" cy="487363"/>
          </a:xfrm>
          <a:prstGeom prst="rect">
            <a:avLst/>
          </a:prstGeom>
        </p:spPr>
      </p:pic>
      <p:pic>
        <p:nvPicPr>
          <p:cNvPr id="6" name="timit_speech_separation_separated_mal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0" y="4689475"/>
            <a:ext cx="487363" cy="487363"/>
          </a:xfrm>
          <a:prstGeom prst="rect">
            <a:avLst/>
          </a:prstGeom>
        </p:spPr>
      </p:pic>
      <p:pic>
        <p:nvPicPr>
          <p:cNvPr id="7" name="timit_speech_separation_groundtruth_femal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89775" y="3898900"/>
            <a:ext cx="487363" cy="487363"/>
          </a:xfrm>
          <a:prstGeom prst="rect">
            <a:avLst/>
          </a:prstGeom>
        </p:spPr>
      </p:pic>
      <p:pic>
        <p:nvPicPr>
          <p:cNvPr id="8" name="timit_speech_separation_groundtruth_male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89775" y="4670425"/>
            <a:ext cx="487363" cy="487363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68338" y="3275013"/>
            <a:ext cx="848309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Mixture</a:t>
            </a:r>
            <a:endParaRPr lang="en-US" altLang="en-US" sz="1600" b="0" dirty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58813" y="3989388"/>
            <a:ext cx="99578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Separated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Talker 1</a:t>
            </a:r>
            <a:endParaRPr lang="en-US" altLang="en-US" sz="1600" b="0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8813" y="4722813"/>
            <a:ext cx="99578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Separated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Talker 2</a:t>
            </a:r>
            <a:endParaRPr lang="en-US" altLang="en-US" sz="1600" b="0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681490" y="3989388"/>
            <a:ext cx="861261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Talker 1</a:t>
            </a:r>
            <a:endParaRPr lang="en-US" altLang="en-US" sz="1600" b="0" dirty="0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691015" y="4789488"/>
            <a:ext cx="861261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 smtClean="0"/>
              <a:t>Talker 2</a:t>
            </a:r>
            <a:endParaRPr lang="en-US" alt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V. Separation algorithms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143000"/>
            <a:ext cx="7740650" cy="3924300"/>
          </a:xfrm>
        </p:spPr>
        <p:txBody>
          <a:bodyPr/>
          <a:lstStyle/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Monaural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Speech-nonspeech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Complex-domain separation</a:t>
            </a:r>
          </a:p>
          <a:p>
            <a:pPr marL="857250" lvl="1" indent="-457200">
              <a:buClrTx/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Two-talker separation</a:t>
            </a:r>
          </a:p>
          <a:p>
            <a:pPr marL="857250" lvl="1" indent="-457200">
              <a:buClr>
                <a:srgbClr val="0000FF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/>
              <a:t>Separation of reverberant speech</a:t>
            </a:r>
          </a:p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Binaural separation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Reverberation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01000" cy="4022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Reverberation is everywhere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Reflections from the original source (direct sound) from various surfaces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Adverse effects on speech processing, especially when mixed with noise</a:t>
            </a:r>
          </a:p>
          <a:p>
            <a:pPr lvl="1" algn="just">
              <a:lnSpc>
                <a:spcPct val="90000"/>
              </a:lnSpc>
              <a:buClr>
                <a:srgbClr val="3333CC"/>
              </a:buClr>
            </a:pPr>
            <a:r>
              <a:rPr lang="en-US" altLang="zh-CN" sz="2000" dirty="0" smtClean="0">
                <a:ea typeface="宋体" pitchFamily="2" charset="-122"/>
              </a:rPr>
              <a:t>Speech communication</a:t>
            </a:r>
          </a:p>
          <a:p>
            <a:pPr lvl="1" algn="just">
              <a:lnSpc>
                <a:spcPct val="90000"/>
              </a:lnSpc>
              <a:buClr>
                <a:srgbClr val="3333CC"/>
              </a:buClr>
            </a:pPr>
            <a:r>
              <a:rPr lang="en-US" altLang="zh-CN" sz="2000" dirty="0" smtClean="0">
                <a:ea typeface="宋体" pitchFamily="2" charset="-122"/>
              </a:rPr>
              <a:t>Automatic speech recognition</a:t>
            </a:r>
          </a:p>
          <a:p>
            <a:pPr lvl="1" algn="just">
              <a:lnSpc>
                <a:spcPct val="90000"/>
              </a:lnSpc>
              <a:buClr>
                <a:srgbClr val="3333CC"/>
              </a:buClr>
            </a:pPr>
            <a:r>
              <a:rPr lang="en-US" altLang="zh-CN" sz="2000" dirty="0" smtClean="0">
                <a:ea typeface="宋体" pitchFamily="2" charset="-122"/>
              </a:rPr>
              <a:t>Speaker identification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Previous work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Inverse filtering (</a:t>
            </a:r>
            <a:r>
              <a:rPr lang="en-US" altLang="en-US" sz="2000" dirty="0" err="1" smtClean="0"/>
              <a:t>Avendano</a:t>
            </a:r>
            <a:r>
              <a:rPr lang="en-US" altLang="en-US" sz="2000" dirty="0" smtClean="0"/>
              <a:t> &amp; Hermansky’96; Wu &amp; Wang’06)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Binary masking (Roman &amp; Woodruff’13; </a:t>
            </a:r>
            <a:r>
              <a:rPr lang="en-US" altLang="en-US" sz="2000" dirty="0" err="1" smtClean="0"/>
              <a:t>Hazrati</a:t>
            </a:r>
            <a:r>
              <a:rPr lang="en-US" altLang="en-US" sz="2000" dirty="0" smtClean="0"/>
              <a:t> et al.’13)</a:t>
            </a:r>
          </a:p>
          <a:p>
            <a:pPr algn="just">
              <a:lnSpc>
                <a:spcPct val="90000"/>
              </a:lnSpc>
              <a:buClr>
                <a:srgbClr val="3333CC"/>
              </a:buClr>
            </a:pPr>
            <a:endParaRPr lang="en-US" altLang="zh-CN" sz="2400" dirty="0" smtClean="0">
              <a:ea typeface="宋体" pitchFamily="2" charset="-122"/>
            </a:endParaRPr>
          </a:p>
          <a:p>
            <a:pPr algn="just">
              <a:lnSpc>
                <a:spcPct val="90000"/>
              </a:lnSpc>
              <a:buClr>
                <a:srgbClr val="3333CC"/>
              </a:buClr>
            </a:pPr>
            <a:endParaRPr lang="en-US" altLang="zh-CN" sz="2400" dirty="0" smtClean="0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DNN for speech dereverberation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01000" cy="24765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Learning the inverse process (Han et al.’14)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DNN to learn </a:t>
            </a:r>
            <a:r>
              <a:rPr lang="en-US" altLang="en-US" dirty="0" smtClean="0"/>
              <a:t>the mapping from the </a:t>
            </a:r>
            <a:r>
              <a:rPr lang="en-US" altLang="en-US" sz="2000" dirty="0" smtClean="0"/>
              <a:t>spectrum of </a:t>
            </a:r>
            <a:r>
              <a:rPr lang="en-US" altLang="en-US" dirty="0" smtClean="0"/>
              <a:t>reverberant</a:t>
            </a:r>
            <a:r>
              <a:rPr lang="en-US" altLang="en-US" sz="2000" dirty="0" smtClean="0"/>
              <a:t> speech </a:t>
            </a:r>
            <a:r>
              <a:rPr lang="en-US" altLang="en-US" dirty="0" smtClean="0">
                <a:sym typeface="Wingdings" pitchFamily="2" charset="2"/>
              </a:rPr>
              <a:t>to the</a:t>
            </a:r>
            <a:r>
              <a:rPr lang="en-US" altLang="en-US" sz="2000" dirty="0" smtClean="0">
                <a:sym typeface="Wingdings" pitchFamily="2" charset="2"/>
              </a:rPr>
              <a:t> spectrum of clean (anechoic) speech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 smtClean="0">
                <a:sym typeface="Wingdings" pitchFamily="2" charset="2"/>
              </a:rPr>
              <a:t>Work equally well in spectrogram and cochleagram</a:t>
            </a:r>
            <a:endParaRPr lang="en-US" altLang="en-US" sz="1600" dirty="0" smtClean="0"/>
          </a:p>
          <a:p>
            <a:pPr lvl="1">
              <a:lnSpc>
                <a:spcPct val="80000"/>
              </a:lnSpc>
            </a:pPr>
            <a:r>
              <a:rPr lang="en-US" altLang="en-US" dirty="0" smtClean="0"/>
              <a:t>Straightforward extension to separate </a:t>
            </a:r>
            <a:r>
              <a:rPr lang="en-US" altLang="en-US" sz="2000" dirty="0" smtClean="0"/>
              <a:t>reverberant and noisy speech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182688"/>
            <a:ext cx="48482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Learning spectral mapping</a:t>
            </a:r>
            <a:endParaRPr lang="en-US" altLang="en-US" smtClean="0"/>
          </a:p>
        </p:txBody>
      </p:sp>
      <p:sp>
        <p:nvSpPr>
          <p:cNvPr id="90116" name="Content Placeholder 2"/>
          <p:cNvSpPr>
            <a:spLocks noGrp="1"/>
          </p:cNvSpPr>
          <p:nvPr>
            <p:ph idx="1"/>
          </p:nvPr>
        </p:nvSpPr>
        <p:spPr>
          <a:xfrm>
            <a:off x="585788" y="1905000"/>
            <a:ext cx="3565525" cy="25431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smtClean="0"/>
              <a:t>DNN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Rectified linear + sigmoid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Three hidden layers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Input: current frames + 5 neighboring frame on each side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Output: current frame</a:t>
            </a:r>
          </a:p>
          <a:p>
            <a:pPr lvl="1">
              <a:lnSpc>
                <a:spcPct val="80000"/>
              </a:lnSpc>
            </a:pPr>
            <a:endParaRPr lang="en-US" altLang="en-US" sz="17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17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Dereverberation</a:t>
            </a:r>
          </a:p>
        </p:txBody>
      </p:sp>
      <p:pic>
        <p:nvPicPr>
          <p:cNvPr id="9113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153" b="-22153"/>
          <a:stretch>
            <a:fillRect/>
          </a:stretch>
        </p:blipFill>
        <p:spPr>
          <a:xfrm>
            <a:off x="3101975" y="892175"/>
            <a:ext cx="4770438" cy="2090738"/>
          </a:xfrm>
        </p:spPr>
      </p:pic>
      <p:pic>
        <p:nvPicPr>
          <p:cNvPr id="9114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909888"/>
            <a:ext cx="436403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643438"/>
            <a:ext cx="441642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23963" y="1676400"/>
            <a:ext cx="7825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Clean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5225" y="3240088"/>
            <a:ext cx="14382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Reverberant</a:t>
            </a:r>
          </a:p>
          <a:p>
            <a:pPr>
              <a:defRPr/>
            </a:pPr>
            <a:r>
              <a:rPr lang="en-US" sz="2000" kern="0" dirty="0">
                <a:latin typeface="+mn-lt"/>
              </a:rPr>
              <a:t>(T</a:t>
            </a:r>
            <a:r>
              <a:rPr lang="en-US" sz="2000" kern="0" baseline="-25000" dirty="0">
                <a:latin typeface="+mn-lt"/>
              </a:rPr>
              <a:t>60</a:t>
            </a:r>
            <a:r>
              <a:rPr lang="en-US" sz="2000" kern="0" dirty="0">
                <a:latin typeface="+mn-lt"/>
              </a:rPr>
              <a:t> = 0.6 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2688" y="5091113"/>
            <a:ext cx="17636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Dereverberated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Dereverberation demo</a:t>
            </a:r>
          </a:p>
        </p:txBody>
      </p:sp>
      <p:sp>
        <p:nvSpPr>
          <p:cNvPr id="9216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3590925"/>
          </a:xfrm>
        </p:spPr>
        <p:txBody>
          <a:bodyPr/>
          <a:lstStyle/>
          <a:p>
            <a:r>
              <a:rPr lang="en-US" altLang="en-US" sz="2400" dirty="0" smtClean="0"/>
              <a:t>Reverberant T</a:t>
            </a:r>
            <a:r>
              <a:rPr lang="en-US" altLang="en-US" sz="2400" baseline="-25000" dirty="0" smtClean="0"/>
              <a:t>60</a:t>
            </a:r>
            <a:r>
              <a:rPr lang="en-US" altLang="en-US" sz="2400" dirty="0" smtClean="0"/>
              <a:t> = 0.9 s</a:t>
            </a:r>
          </a:p>
          <a:p>
            <a:endParaRPr lang="en-US" altLang="en-US" sz="2400" dirty="0" smtClean="0"/>
          </a:p>
          <a:p>
            <a:pPr>
              <a:buFontTx/>
              <a:buNone/>
            </a:pPr>
            <a:endParaRPr lang="en-US" altLang="en-US" sz="2400" dirty="0" smtClean="0"/>
          </a:p>
          <a:p>
            <a:r>
              <a:rPr lang="en-US" altLang="en-US" sz="2400" dirty="0" smtClean="0"/>
              <a:t>Dereverberated</a:t>
            </a:r>
          </a:p>
          <a:p>
            <a:pPr>
              <a:buFontTx/>
              <a:buNone/>
            </a:pPr>
            <a:endParaRPr lang="en-US" altLang="en-US" sz="2400" dirty="0" smtClean="0"/>
          </a:p>
          <a:p>
            <a:endParaRPr lang="en-US" altLang="en-US" sz="2400" dirty="0" smtClean="0"/>
          </a:p>
          <a:p>
            <a:r>
              <a:rPr lang="en-US" altLang="en-US" sz="2400" dirty="0" smtClean="0"/>
              <a:t>Anechoic</a:t>
            </a:r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</p:txBody>
      </p:sp>
      <p:pic>
        <p:nvPicPr>
          <p:cNvPr id="7" name="81EE2469.wav">
            <a:hlinkClick r:id="" action="ppaction://media"/>
          </p:cNvPr>
          <p:cNvPicPr>
            <a:picLocks noChangeAspect="1"/>
          </p:cNvPicPr>
          <p:nvPr>
            <a:wavAudioFile r:embed="rId1" name="81EE657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1892300"/>
            <a:ext cx="6588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43332469.wav">
            <a:hlinkClick r:id="" action="ppaction://media"/>
          </p:cNvPr>
          <p:cNvPicPr>
            <a:picLocks noChangeAspect="1"/>
          </p:cNvPicPr>
          <p:nvPr>
            <a:wavAudioFile r:embed="rId2" name="4333EAD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3225800"/>
            <a:ext cx="7064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04222469.wav">
            <a:hlinkClick r:id="" action="ppaction://media"/>
          </p:cNvPr>
          <p:cNvPicPr>
            <a:picLocks noChangeAspect="1"/>
          </p:cNvPicPr>
          <p:nvPr>
            <a:wavAudioFile r:embed="rId3" name="04226B4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4551363"/>
            <a:ext cx="719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DCDED-0CD7-439D-80A7-255921CF2CDD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altLang="en-US" smtClean="0"/>
              <a:t>Some applications of speech separation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01000" cy="2519363"/>
          </a:xfrm>
        </p:spPr>
        <p:txBody>
          <a:bodyPr/>
          <a:lstStyle/>
          <a:p>
            <a:r>
              <a:rPr lang="en-US" altLang="en-US" sz="2400" dirty="0" smtClean="0"/>
              <a:t>Robust automatic speech and speaker recognition</a:t>
            </a:r>
          </a:p>
          <a:p>
            <a:r>
              <a:rPr lang="en-US" altLang="en-US" sz="2400" dirty="0" smtClean="0"/>
              <a:t>Noise reduction for hearing prosthesis</a:t>
            </a:r>
          </a:p>
          <a:p>
            <a:pPr lvl="1"/>
            <a:r>
              <a:rPr lang="en-US" altLang="en-US" sz="2000" dirty="0" smtClean="0"/>
              <a:t>Hearing aids</a:t>
            </a:r>
          </a:p>
          <a:p>
            <a:pPr lvl="1"/>
            <a:r>
              <a:rPr lang="en-US" altLang="en-US" sz="2000" dirty="0" smtClean="0"/>
              <a:t>Cochlear implants</a:t>
            </a:r>
          </a:p>
          <a:p>
            <a:r>
              <a:rPr lang="en-US" altLang="en-US" sz="2400" dirty="0" smtClean="0"/>
              <a:t>Noise reduction for mobile communication</a:t>
            </a:r>
          </a:p>
          <a:p>
            <a:r>
              <a:rPr lang="en-US" altLang="en-US" sz="2400" dirty="0" smtClean="0"/>
              <a:t>Audio information retrieval</a:t>
            </a:r>
          </a:p>
          <a:p>
            <a:pPr>
              <a:buFontTx/>
              <a:buNone/>
            </a:pPr>
            <a:endParaRPr lang="en-US" altLang="en-US" sz="2400" dirty="0" smtClean="0"/>
          </a:p>
        </p:txBody>
      </p:sp>
      <p:pic>
        <p:nvPicPr>
          <p:cNvPr id="6" name="Picture 2" descr="C:\Users\williamson\Google Drive\asr_siri_ex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57650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williamson\Google Drive\hearing_aid_examp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800225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Dereverberation and denoising</a:t>
            </a: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220788"/>
            <a:ext cx="48609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2968625"/>
            <a:ext cx="48609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733925"/>
            <a:ext cx="4919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1363" y="1747838"/>
            <a:ext cx="7825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Clean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138" y="3117850"/>
            <a:ext cx="27130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Reverberant + factory </a:t>
            </a:r>
          </a:p>
          <a:p>
            <a:pPr>
              <a:defRPr/>
            </a:pPr>
            <a:r>
              <a:rPr lang="en-US" sz="2000" kern="0" dirty="0">
                <a:latin typeface="+mn-lt"/>
              </a:rPr>
              <a:t>noise (T</a:t>
            </a:r>
            <a:r>
              <a:rPr lang="en-US" sz="2000" kern="0" baseline="-25000" dirty="0">
                <a:latin typeface="+mn-lt"/>
              </a:rPr>
              <a:t>60</a:t>
            </a:r>
            <a:r>
              <a:rPr lang="en-US" sz="2000" kern="0" dirty="0">
                <a:latin typeface="+mn-lt"/>
              </a:rPr>
              <a:t> = 0.6 s, </a:t>
            </a:r>
          </a:p>
          <a:p>
            <a:pPr>
              <a:defRPr/>
            </a:pPr>
            <a:r>
              <a:rPr lang="en-US" sz="2000" kern="0" dirty="0">
                <a:latin typeface="+mn-lt"/>
              </a:rPr>
              <a:t>SNR = </a:t>
            </a:r>
            <a:r>
              <a:rPr lang="en-US" sz="2000" kern="0" dirty="0">
                <a:latin typeface="Arial Narrow" panose="020B0606020202030204" pitchFamily="34" charset="0"/>
              </a:rPr>
              <a:t>0</a:t>
            </a:r>
            <a:r>
              <a:rPr lang="en-US" sz="2000" kern="0" dirty="0">
                <a:latin typeface="+mn-lt"/>
              </a:rPr>
              <a:t> dB)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275" y="5010150"/>
            <a:ext cx="18277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latin typeface="+mn-lt"/>
              </a:rPr>
              <a:t>Dereverberated </a:t>
            </a:r>
          </a:p>
          <a:p>
            <a:pPr>
              <a:defRPr/>
            </a:pPr>
            <a:r>
              <a:rPr lang="en-US" sz="2000" kern="0" dirty="0">
                <a:latin typeface="+mn-lt"/>
              </a:rPr>
              <a:t>and </a:t>
            </a:r>
            <a:r>
              <a:rPr lang="en-US" sz="2000" kern="0" dirty="0" err="1">
                <a:latin typeface="+mn-lt"/>
              </a:rPr>
              <a:t>denoised</a:t>
            </a:r>
            <a:endParaRPr lang="en-US" sz="2000" kern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  <p:sp>
        <p:nvSpPr>
          <p:cNvPr id="94212" name="Content Placeholder 2"/>
          <p:cNvSpPr txBox="1">
            <a:spLocks/>
          </p:cNvSpPr>
          <p:nvPr/>
        </p:nvSpPr>
        <p:spPr bwMode="auto">
          <a:xfrm>
            <a:off x="403225" y="1325562"/>
            <a:ext cx="83502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dirty="0">
                <a:ea typeface="ＭＳ Ｐゴシック" pitchFamily="34" charset="-128"/>
              </a:rPr>
              <a:t>Evaluation results on dereverberation and denoising (Han et al.’15)</a:t>
            </a:r>
          </a:p>
          <a:p>
            <a:pPr lvl="1"/>
            <a:r>
              <a:rPr lang="en-US" altLang="en-US" sz="2000" dirty="0">
                <a:ea typeface="ＭＳ Ｐゴシック" pitchFamily="34" charset="-128"/>
              </a:rPr>
              <a:t>Training: Multiple T</a:t>
            </a:r>
            <a:r>
              <a:rPr lang="en-US" altLang="en-US" sz="2000" baseline="-25000" dirty="0">
                <a:ea typeface="ＭＳ Ｐゴシック" pitchFamily="34" charset="-128"/>
              </a:rPr>
              <a:t>60</a:t>
            </a:r>
            <a:r>
              <a:rPr lang="en-US" altLang="en-US" sz="2000" dirty="0">
                <a:ea typeface="ＭＳ Ｐゴシック" pitchFamily="34" charset="-128"/>
              </a:rPr>
              <a:t>’s (0.3, 0.6, 0.9 s) and noises (babble, factory, SSN at 0 dB)</a:t>
            </a:r>
          </a:p>
          <a:p>
            <a:pPr lvl="1"/>
            <a:r>
              <a:rPr lang="en-US" altLang="en-US" sz="2000" dirty="0">
                <a:ea typeface="ＭＳ Ｐゴシック" pitchFamily="34" charset="-128"/>
              </a:rPr>
              <a:t>Test: babble, factory, SSN and white, cocktail party, playground</a:t>
            </a:r>
          </a:p>
        </p:txBody>
      </p:sp>
      <p:pic>
        <p:nvPicPr>
          <p:cNvPr id="942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059113"/>
            <a:ext cx="80232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81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V. Separation algorithms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143000"/>
            <a:ext cx="7740650" cy="3924300"/>
          </a:xfrm>
        </p:spPr>
        <p:txBody>
          <a:bodyPr/>
          <a:lstStyle/>
          <a:p>
            <a:pPr marL="457200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>
                <a:solidFill>
                  <a:schemeClr val="accent4"/>
                </a:solidFill>
              </a:rPr>
              <a:t>Monaural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Speech-nonspeech separation</a:t>
            </a:r>
          </a:p>
          <a:p>
            <a:pPr marL="857250" lvl="1" indent="-457200">
              <a:buClr>
                <a:schemeClr val="accent4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Complex-domain separation</a:t>
            </a:r>
          </a:p>
          <a:p>
            <a:pPr marL="857250" lvl="1" indent="-457200">
              <a:buClrTx/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Two-talker separation</a:t>
            </a:r>
          </a:p>
          <a:p>
            <a:pPr marL="857250" lvl="1" indent="-457200">
              <a:buClrTx/>
              <a:buSzPct val="50000"/>
              <a:buFont typeface="Monotype Sorts" pitchFamily="2" charset="2"/>
              <a:buChar char="l"/>
              <a:defRPr/>
            </a:pPr>
            <a:r>
              <a:rPr lang="en-US" altLang="en-US" sz="2000" dirty="0" smtClean="0">
                <a:solidFill>
                  <a:schemeClr val="accent4"/>
                </a:solidFill>
              </a:rPr>
              <a:t>Separation of reverberant speech</a:t>
            </a:r>
          </a:p>
          <a:p>
            <a:pPr marL="457200" indent="-457200">
              <a:buClr>
                <a:srgbClr val="0000FF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altLang="en-US" sz="2400" dirty="0" smtClean="0"/>
              <a:t>Binaural separation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B</a:t>
            </a:r>
            <a:r>
              <a:rPr lang="en-US" altLang="zh-CN" dirty="0" smtClean="0">
                <a:ea typeface="宋体" pitchFamily="2" charset="-122"/>
              </a:rPr>
              <a:t>inaural separation of reverberant speech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954588"/>
          </a:xfrm>
        </p:spPr>
        <p:txBody>
          <a:bodyPr/>
          <a:lstStyle/>
          <a:p>
            <a:r>
              <a:rPr lang="en-US" altLang="en-US" sz="2400" dirty="0" smtClean="0"/>
              <a:t>Speech separation has extensively used binaural cues</a:t>
            </a:r>
          </a:p>
          <a:p>
            <a:pPr lvl="1"/>
            <a:r>
              <a:rPr lang="en-US" altLang="en-US" sz="2000" dirty="0" smtClean="0"/>
              <a:t>Localization, and then location-based separation</a:t>
            </a:r>
          </a:p>
          <a:p>
            <a:pPr lvl="1"/>
            <a:r>
              <a:rPr lang="en-US" altLang="en-US" sz="2000" dirty="0" smtClean="0"/>
              <a:t>Beamforming (both fixed and adaptive) is the dominant approach</a:t>
            </a:r>
          </a:p>
          <a:p>
            <a:r>
              <a:rPr lang="en-US" altLang="en-US" sz="2400" dirty="0" smtClean="0"/>
              <a:t>T-F masking for separation</a:t>
            </a:r>
          </a:p>
          <a:p>
            <a:pPr lvl="1"/>
            <a:r>
              <a:rPr lang="en-US" altLang="en-US" sz="2000" dirty="0" smtClean="0"/>
              <a:t>Roman et al. (2003) proposed the first supervised method for binaural separation</a:t>
            </a:r>
          </a:p>
          <a:p>
            <a:pPr lvl="1"/>
            <a:r>
              <a:rPr lang="en-US" altLang="en-US" sz="2000" dirty="0" smtClean="0"/>
              <a:t>DUET (Yilmaz &amp; Richard’04) is the first unsupervised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DNN based approach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3722688"/>
          </a:xfrm>
        </p:spPr>
        <p:txBody>
          <a:bodyPr/>
          <a:lstStyle/>
          <a:p>
            <a:r>
              <a:rPr lang="en-US" altLang="zh-CN" sz="2400" dirty="0" smtClean="0">
                <a:ea typeface="宋体" pitchFamily="2" charset="-122"/>
              </a:rPr>
              <a:t>Jiang et al. (2014) proposed DNN classification based on binaural features for reverberant speech separation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Interaural time difference (ITD) and interaural level difference (ILD)</a:t>
            </a:r>
          </a:p>
          <a:p>
            <a:r>
              <a:rPr lang="en-US" altLang="zh-CN" sz="2400" dirty="0" smtClean="0">
                <a:ea typeface="宋体" pitchFamily="2" charset="-122"/>
              </a:rPr>
              <a:t>Using binaural features to train a DNN classifier to estimate the IBM</a:t>
            </a:r>
          </a:p>
          <a:p>
            <a:pPr lvl="1"/>
            <a:r>
              <a:rPr lang="en-US" altLang="zh-CN" dirty="0">
                <a:ea typeface="宋体" pitchFamily="2" charset="-122"/>
              </a:rPr>
              <a:t>Monaural GFCC features are also </a:t>
            </a:r>
            <a:r>
              <a:rPr lang="en-US" altLang="zh-CN" dirty="0" smtClean="0">
                <a:ea typeface="宋体" pitchFamily="2" charset="-122"/>
              </a:rPr>
              <a:t>used</a:t>
            </a:r>
            <a:endParaRPr lang="en-US" altLang="zh-CN" sz="2000" dirty="0" smtClean="0">
              <a:ea typeface="宋体" pitchFamily="2" charset="-122"/>
            </a:endParaRPr>
          </a:p>
          <a:p>
            <a:r>
              <a:rPr lang="en-US" altLang="zh-CN" sz="2400" dirty="0" smtClean="0">
                <a:ea typeface="宋体" pitchFamily="2" charset="-122"/>
              </a:rPr>
              <a:t>Systematic examination of generalization to different configurations and reverberation conditions</a:t>
            </a:r>
          </a:p>
        </p:txBody>
      </p:sp>
      <p:pic>
        <p:nvPicPr>
          <p:cNvPr id="9830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648200"/>
            <a:ext cx="65690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Training and test corpus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3722688"/>
          </a:xfrm>
        </p:spPr>
        <p:txBody>
          <a:bodyPr/>
          <a:lstStyle/>
          <a:p>
            <a:r>
              <a:rPr lang="en-US" altLang="zh-CN" sz="2400" dirty="0" smtClean="0">
                <a:ea typeface="宋体" pitchFamily="2" charset="-122"/>
              </a:rPr>
              <a:t>ROOMSIM is used with KEMAR dummy head</a:t>
            </a:r>
          </a:p>
          <a:p>
            <a:pPr lvl="1"/>
            <a:r>
              <a:rPr lang="en-US" altLang="zh-CN" dirty="0">
                <a:ea typeface="宋体" pitchFamily="2" charset="-122"/>
              </a:rPr>
              <a:t>A</a:t>
            </a:r>
            <a:r>
              <a:rPr lang="en-US" altLang="zh-CN" sz="2000" dirty="0" smtClean="0">
                <a:ea typeface="宋体" pitchFamily="2" charset="-122"/>
              </a:rPr>
              <a:t> library of binaural impulse responses (BIRs) is created with a room configuration: 6m×4m×3m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Three reverberant conditions with </a:t>
            </a:r>
            <a:r>
              <a:rPr lang="en-US" altLang="zh-CN" sz="2000" i="1" dirty="0" smtClean="0">
                <a:ea typeface="宋体" pitchFamily="2" charset="-122"/>
              </a:rPr>
              <a:t>T</a:t>
            </a:r>
            <a:r>
              <a:rPr lang="en-US" altLang="zh-CN" sz="2000" baseline="-25000" dirty="0" smtClean="0">
                <a:ea typeface="宋体" pitchFamily="2" charset="-122"/>
              </a:rPr>
              <a:t>60</a:t>
            </a:r>
            <a:r>
              <a:rPr lang="en-US" altLang="zh-CN" sz="2000" dirty="0" smtClean="0">
                <a:ea typeface="宋体" pitchFamily="2" charset="-122"/>
              </a:rPr>
              <a:t>: 0s, 0.3s and 0.7s </a:t>
            </a:r>
          </a:p>
          <a:p>
            <a:r>
              <a:rPr lang="en-US" altLang="zh-CN" sz="2400" dirty="0" smtClean="0">
                <a:ea typeface="宋体" pitchFamily="2" charset="-122"/>
              </a:rPr>
              <a:t>Seventy-two source azimuths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Azimuth angles from 0º</a:t>
            </a:r>
            <a:r>
              <a:rPr lang="en-US" altLang="zh-CN" sz="2000" baseline="30000" dirty="0" smtClean="0">
                <a:ea typeface="宋体" pitchFamily="2" charset="-122"/>
              </a:rPr>
              <a:t> </a:t>
            </a:r>
            <a:r>
              <a:rPr lang="en-US" altLang="zh-CN" sz="2000" dirty="0" smtClean="0">
                <a:ea typeface="宋体" pitchFamily="2" charset="-122"/>
              </a:rPr>
              <a:t>to 355º, uniformly sampled at 5º, with distance fixed at 1.5m and elevation at zero degree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Target fixed at 0º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Number of sources: 2, 3 and 5</a:t>
            </a:r>
          </a:p>
          <a:p>
            <a:r>
              <a:rPr lang="en-US" altLang="zh-CN" sz="2400" dirty="0" smtClean="0">
                <a:ea typeface="宋体" pitchFamily="2" charset="-122"/>
              </a:rPr>
              <a:t>Target signals: TIMIT utterances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Interference: Babble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Training SNR is 0 dB (with reverberant target as signal)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Default test SNR is -5 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标题 1"/>
          <p:cNvSpPr>
            <a:spLocks noGrp="1"/>
          </p:cNvSpPr>
          <p:nvPr>
            <p:ph type="title"/>
          </p:nvPr>
        </p:nvSpPr>
        <p:spPr>
          <a:xfrm>
            <a:off x="179388" y="296863"/>
            <a:ext cx="8229600" cy="633412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Evaluation at different input SNRs</a:t>
            </a:r>
          </a:p>
        </p:txBody>
      </p:sp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CN" altLang="en-US" sz="2000" b="0">
              <a:ea typeface="宋体" pitchFamily="2" charset="-122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CN" altLang="en-US" sz="2000" b="0">
              <a:ea typeface="宋体" pitchFamily="2" charset="-122"/>
            </a:endParaRPr>
          </a:p>
        </p:txBody>
      </p:sp>
      <p:sp>
        <p:nvSpPr>
          <p:cNvPr id="10035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CN" altLang="en-US" sz="2000" b="0">
              <a:ea typeface="宋体" pitchFamily="2" charset="-122"/>
            </a:endParaRPr>
          </a:p>
        </p:txBody>
      </p:sp>
      <p:sp>
        <p:nvSpPr>
          <p:cNvPr id="100358" name="矩形 3"/>
          <p:cNvSpPr>
            <a:spLocks noChangeArrowheads="1"/>
          </p:cNvSpPr>
          <p:nvPr/>
        </p:nvSpPr>
        <p:spPr bwMode="auto">
          <a:xfrm>
            <a:off x="835025" y="1123950"/>
            <a:ext cx="7734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/>
              <a:t>Two sources with no reverberation and interference at an untrained angle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183829"/>
              </p:ext>
            </p:extLst>
          </p:nvPr>
        </p:nvGraphicFramePr>
        <p:xfrm>
          <a:off x="1827213" y="1592263"/>
          <a:ext cx="6145212" cy="4465635"/>
        </p:xfrm>
        <a:graphic>
          <a:graphicData uri="http://schemas.openxmlformats.org/drawingml/2006/table">
            <a:tbl>
              <a:tblPr/>
              <a:tblGrid>
                <a:gridCol w="1103312"/>
                <a:gridCol w="971550"/>
                <a:gridCol w="855663"/>
                <a:gridCol w="992187"/>
                <a:gridCol w="990600"/>
                <a:gridCol w="1231900"/>
              </a:tblGrid>
              <a:tr h="1064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Input SNR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(dB)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HIT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FA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HIT-FA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Output SNR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(dB)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3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-15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72.26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0.31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76.95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99.26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2.94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543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84.11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0.88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83.22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98.39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7.50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43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86.65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1.83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84.82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96.99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11.86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543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89.63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3.09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86.54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95.52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15.08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43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90.92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4.65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86.27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94.01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16.68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685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91.27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6.88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84.39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92.33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400" b="1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20000"/>
                        <a:defRPr sz="20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600">
                          <a:solidFill>
                            <a:srgbClr val="000000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16.25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86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Sound demo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598988"/>
          </a:xfrm>
        </p:spPr>
        <p:txBody>
          <a:bodyPr/>
          <a:lstStyle/>
          <a:p>
            <a:r>
              <a:rPr lang="en-US" altLang="zh-CN" sz="2400" smtClean="0">
                <a:ea typeface="宋体" pitchFamily="2" charset="-122"/>
              </a:rPr>
              <a:t>Two-source configuration at </a:t>
            </a:r>
            <a:r>
              <a:rPr lang="en-US" altLang="en-US" sz="2400" smtClean="0"/>
              <a:t>SNR = -10 dB</a:t>
            </a:r>
          </a:p>
          <a:p>
            <a:pPr lvl="1"/>
            <a:endParaRPr lang="en-US" altLang="zh-CN" sz="2000" smtClean="0">
              <a:ea typeface="宋体" pitchFamily="2" charset="-122"/>
            </a:endParaRPr>
          </a:p>
          <a:p>
            <a:pPr lvl="1"/>
            <a:endParaRPr lang="en-US" altLang="zh-CN" sz="2000" smtClean="0">
              <a:ea typeface="宋体" pitchFamily="2" charset="-122"/>
            </a:endParaRPr>
          </a:p>
          <a:p>
            <a:pPr lvl="1"/>
            <a:endParaRPr lang="en-US" altLang="zh-CN" sz="2000" smtClean="0">
              <a:ea typeface="宋体" pitchFamily="2" charset="-122"/>
            </a:endParaRPr>
          </a:p>
          <a:p>
            <a:pPr lvl="1"/>
            <a:endParaRPr lang="en-US" altLang="zh-CN" sz="2000" smtClean="0">
              <a:ea typeface="宋体" pitchFamily="2" charset="-122"/>
            </a:endParaRPr>
          </a:p>
          <a:p>
            <a:pPr lvl="1"/>
            <a:endParaRPr lang="en-US" altLang="zh-CN" sz="2000" smtClean="0">
              <a:ea typeface="宋体" pitchFamily="2" charset="-122"/>
            </a:endParaRPr>
          </a:p>
          <a:p>
            <a:pPr lvl="1">
              <a:buFontTx/>
              <a:buNone/>
            </a:pPr>
            <a:endParaRPr lang="en-US" altLang="zh-CN" sz="2000" smtClean="0">
              <a:ea typeface="宋体" pitchFamily="2" charset="-122"/>
            </a:endParaRPr>
          </a:p>
        </p:txBody>
      </p:sp>
      <p:pic>
        <p:nvPicPr>
          <p:cNvPr id="1013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5217" r="2292" b="43500"/>
          <a:stretch>
            <a:fillRect/>
          </a:stretch>
        </p:blipFill>
        <p:spPr bwMode="auto">
          <a:xfrm>
            <a:off x="665163" y="1987550"/>
            <a:ext cx="70072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t="8167" r="2396" b="16000"/>
          <a:stretch>
            <a:fillRect/>
          </a:stretch>
        </p:blipFill>
        <p:spPr bwMode="auto">
          <a:xfrm>
            <a:off x="665163" y="3146425"/>
            <a:ext cx="70215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8914" r="2499" b="48445"/>
          <a:stretch>
            <a:fillRect/>
          </a:stretch>
        </p:blipFill>
        <p:spPr bwMode="auto">
          <a:xfrm>
            <a:off x="652463" y="4267200"/>
            <a:ext cx="70199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8333" r="2396" b="16333"/>
          <a:stretch>
            <a:fillRect/>
          </a:stretch>
        </p:blipFill>
        <p:spPr bwMode="auto">
          <a:xfrm>
            <a:off x="655638" y="5357813"/>
            <a:ext cx="70183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EFA2578.wav">
            <a:hlinkClick r:id="" action="ppaction://media"/>
          </p:cNvPr>
          <p:cNvPicPr>
            <a:picLocks noChangeAspect="1"/>
          </p:cNvPicPr>
          <p:nvPr>
            <a:wavAudioFile r:embed="rId1" name="2EFA48C2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654550"/>
            <a:ext cx="3889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BA42578.wav">
            <a:hlinkClick r:id="" action="ppaction://media"/>
          </p:cNvPr>
          <p:cNvPicPr>
            <a:picLocks noChangeAspect="1"/>
          </p:cNvPicPr>
          <p:nvPr>
            <a:wavAudioFile r:embed="rId2" name="FBA49DB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2462213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7" name="矩形 3"/>
          <p:cNvSpPr>
            <a:spLocks noChangeArrowheads="1"/>
          </p:cNvSpPr>
          <p:nvPr/>
        </p:nvSpPr>
        <p:spPr bwMode="auto">
          <a:xfrm>
            <a:off x="7724775" y="2066925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/>
              <a:t>Mixture</a:t>
            </a:r>
            <a:endParaRPr lang="zh-CN" altLang="en-US" sz="1600" b="0">
              <a:ea typeface="宋体" pitchFamily="2" charset="-122"/>
            </a:endParaRPr>
          </a:p>
        </p:txBody>
      </p:sp>
      <p:sp>
        <p:nvSpPr>
          <p:cNvPr id="101388" name="矩形 3"/>
          <p:cNvSpPr>
            <a:spLocks noChangeArrowheads="1"/>
          </p:cNvSpPr>
          <p:nvPr/>
        </p:nvSpPr>
        <p:spPr bwMode="auto">
          <a:xfrm>
            <a:off x="7724775" y="4332288"/>
            <a:ext cx="1152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/>
              <a:t>Result</a:t>
            </a:r>
            <a:endParaRPr lang="zh-CN" altLang="en-US" sz="1600" b="0"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Generalization to untrained configurations</a:t>
            </a:r>
          </a:p>
        </p:txBody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598988"/>
          </a:xfrm>
        </p:spPr>
        <p:txBody>
          <a:bodyPr/>
          <a:lstStyle/>
          <a:p>
            <a:r>
              <a:rPr lang="en-US" altLang="zh-CN" sz="2400" dirty="0" smtClean="0">
                <a:ea typeface="宋体" pitchFamily="2" charset="-122"/>
              </a:rPr>
              <a:t>Two-source configuration with reverberation (0.3s </a:t>
            </a:r>
            <a:r>
              <a:rPr lang="en-US" altLang="zh-CN" sz="2400" i="1" dirty="0" smtClean="0">
                <a:ea typeface="宋体" pitchFamily="2" charset="-122"/>
              </a:rPr>
              <a:t>T</a:t>
            </a:r>
            <a:r>
              <a:rPr lang="en-US" altLang="zh-CN" sz="2400" baseline="-25000" dirty="0" smtClean="0">
                <a:ea typeface="宋体" pitchFamily="2" charset="-122"/>
              </a:rPr>
              <a:t>60</a:t>
            </a:r>
            <a:r>
              <a:rPr lang="en-US" altLang="zh-CN" sz="2400" dirty="0" smtClean="0">
                <a:ea typeface="宋体" pitchFamily="2" charset="-122"/>
              </a:rPr>
              <a:t>)</a:t>
            </a: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>
              <a:buFontTx/>
              <a:buNone/>
            </a:pPr>
            <a:endParaRPr lang="en-US" altLang="zh-CN" sz="2000" dirty="0" smtClean="0">
              <a:ea typeface="宋体" pitchFamily="2" charset="-122"/>
            </a:endParaRP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With reasonable sampling of spatial configurations, DNN classifiers generalize well</a:t>
            </a:r>
          </a:p>
        </p:txBody>
      </p:sp>
      <p:pic>
        <p:nvPicPr>
          <p:cNvPr id="1024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024063"/>
            <a:ext cx="8205788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SNR comparisons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200150"/>
            <a:ext cx="8001000" cy="4598988"/>
          </a:xfrm>
        </p:spPr>
        <p:txBody>
          <a:bodyPr/>
          <a:lstStyle/>
          <a:p>
            <a:r>
              <a:rPr lang="en-US" altLang="zh-CN" sz="2400" dirty="0" smtClean="0">
                <a:ea typeface="宋体" pitchFamily="2" charset="-122"/>
              </a:rPr>
              <a:t>Five-source configuration</a:t>
            </a: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Input SNR: 0 dB</a:t>
            </a: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marL="457200" lvl="1" indent="0">
              <a:buNone/>
            </a:pPr>
            <a:endParaRPr lang="en-US" altLang="zh-CN" sz="2000" dirty="0" smtClean="0">
              <a:ea typeface="宋体" pitchFamily="2" charset="-122"/>
            </a:endParaRP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Comparisons </a:t>
            </a:r>
            <a:r>
              <a:rPr lang="en-US" altLang="zh-CN" dirty="0">
                <a:ea typeface="宋体" pitchFamily="2" charset="-122"/>
              </a:rPr>
              <a:t>with DUET, Roman et al. (2006), </a:t>
            </a:r>
            <a:r>
              <a:rPr lang="en-US" altLang="zh-CN" sz="2000" dirty="0" smtClean="0">
                <a:ea typeface="宋体" pitchFamily="2" charset="-122"/>
              </a:rPr>
              <a:t>MESSL (Mandel et al.</a:t>
            </a:r>
            <a:r>
              <a:rPr lang="en-US" altLang="zh-CN" dirty="0">
                <a:ea typeface="宋体" pitchFamily="2" charset="-122"/>
              </a:rPr>
              <a:t>’10), </a:t>
            </a:r>
            <a:r>
              <a:rPr lang="en-US" altLang="zh-CN" dirty="0" smtClean="0">
                <a:ea typeface="宋体" pitchFamily="2" charset="-122"/>
              </a:rPr>
              <a:t>and Woodruff </a:t>
            </a:r>
            <a:r>
              <a:rPr lang="en-US" altLang="zh-CN" dirty="0">
                <a:ea typeface="宋体" pitchFamily="2" charset="-122"/>
              </a:rPr>
              <a:t>&amp; Wang (2013</a:t>
            </a:r>
            <a:r>
              <a:rPr lang="en-US" altLang="zh-CN" dirty="0" smtClean="0">
                <a:ea typeface="宋体" pitchFamily="2" charset="-122"/>
              </a:rPr>
              <a:t>)</a:t>
            </a:r>
            <a:endParaRPr lang="en-US" altLang="zh-CN" sz="2000" dirty="0" smtClean="0">
              <a:ea typeface="宋体" pitchFamily="2" charset="-122"/>
            </a:endParaRPr>
          </a:p>
          <a:p>
            <a:pPr lvl="1"/>
            <a:r>
              <a:rPr lang="en-US" altLang="zh-CN" sz="2000" dirty="0" smtClean="0">
                <a:ea typeface="宋体" pitchFamily="2" charset="-122"/>
              </a:rPr>
              <a:t>Results generalize to recorded BIRs</a:t>
            </a: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/>
            <a:endParaRPr lang="en-US" altLang="zh-CN" sz="2000" dirty="0" smtClean="0">
              <a:ea typeface="宋体" pitchFamily="2" charset="-122"/>
            </a:endParaRPr>
          </a:p>
          <a:p>
            <a:pPr lvl="1">
              <a:buFontTx/>
              <a:buNone/>
            </a:pPr>
            <a:endParaRPr lang="en-US" altLang="zh-CN" sz="2000" dirty="0" smtClean="0">
              <a:ea typeface="宋体" pitchFamily="2" charset="-122"/>
            </a:endParaRPr>
          </a:p>
          <a:p>
            <a:pPr lvl="1">
              <a:buFontTx/>
              <a:buNone/>
            </a:pPr>
            <a:endParaRPr lang="en-US" altLang="zh-CN" sz="2000" dirty="0" smtClean="0">
              <a:ea typeface="宋体" pitchFamily="2" charset="-122"/>
            </a:endParaRPr>
          </a:p>
          <a:p>
            <a:pPr lvl="1">
              <a:buFontTx/>
              <a:buNone/>
            </a:pPr>
            <a:endParaRPr lang="en-US" altLang="zh-CN" sz="2000" dirty="0" smtClean="0">
              <a:ea typeface="宋体" pitchFamily="2" charset="-122"/>
            </a:endParaRP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135188"/>
            <a:ext cx="5903912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89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Traditional approaches to speech separation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8001000" cy="4325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Speech enhancement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Monaural methods by analyzing general statistics of speech and noise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Require a noise estimate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Spatial filtering with a microphone array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Beamforming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 smtClean="0"/>
              <a:t>Extract target sound from a specific spatial direction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Independent component analysis</a:t>
            </a:r>
          </a:p>
          <a:p>
            <a:pPr lvl="2">
              <a:lnSpc>
                <a:spcPct val="90000"/>
              </a:lnSpc>
            </a:pPr>
            <a:r>
              <a:rPr lang="en-US" altLang="en-US" sz="1800" dirty="0" smtClean="0"/>
              <a:t>Find a </a:t>
            </a:r>
            <a:r>
              <a:rPr lang="en-US" altLang="en-US" sz="1800" dirty="0" err="1" smtClean="0"/>
              <a:t>demixing</a:t>
            </a:r>
            <a:r>
              <a:rPr lang="en-US" altLang="en-US" sz="1800" dirty="0" smtClean="0"/>
              <a:t> matrix from multiple mixtures of sound sources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Computational auditory scene analysis (CASA)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Based on auditory scene analysis principles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Feature-based  (e.g. pitch) versus model-based (e.g. speaker model)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Part VI: Concluding remarks</a:t>
            </a:r>
            <a:endParaRPr lang="en-US" altLang="en-US" sz="2000" dirty="0" smtClean="0"/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8001000" cy="4362450"/>
          </a:xfrm>
        </p:spPr>
        <p:txBody>
          <a:bodyPr/>
          <a:lstStyle/>
          <a:p>
            <a:r>
              <a:rPr lang="en-US" altLang="en-US" sz="2400" dirty="0"/>
              <a:t>Formulation of separation as classification or mask estimation enables the use of supervised </a:t>
            </a:r>
            <a:r>
              <a:rPr lang="en-US" altLang="en-US" sz="2400" dirty="0" smtClean="0"/>
              <a:t>learning</a:t>
            </a:r>
          </a:p>
          <a:p>
            <a:r>
              <a:rPr lang="en-US" altLang="en-US" sz="2400" dirty="0" smtClean="0"/>
              <a:t>Advances in supervised speech separation in the last few years are impressive</a:t>
            </a:r>
            <a:endParaRPr lang="en-US" altLang="en-US" sz="2400" dirty="0"/>
          </a:p>
          <a:p>
            <a:pPr lvl="1"/>
            <a:r>
              <a:rPr lang="en-US" altLang="en-US" sz="2000" dirty="0" smtClean="0"/>
              <a:t>Large improvements over unprocessed noisy speech and related approaches</a:t>
            </a:r>
          </a:p>
          <a:p>
            <a:pPr lvl="1"/>
            <a:r>
              <a:rPr lang="en-US" altLang="en-US" sz="2000" dirty="0" smtClean="0"/>
              <a:t>This </a:t>
            </a:r>
            <a:r>
              <a:rPr lang="en-US" altLang="en-US" sz="2000" dirty="0"/>
              <a:t>approach has yielded the first </a:t>
            </a:r>
            <a:r>
              <a:rPr lang="en-US" altLang="en-US" sz="2000" dirty="0" smtClean="0"/>
              <a:t>demonstrations </a:t>
            </a:r>
            <a:r>
              <a:rPr lang="en-US" altLang="en-US" sz="2000" dirty="0"/>
              <a:t>of speech intelligibility improvement in </a:t>
            </a:r>
            <a:r>
              <a:rPr lang="en-US" altLang="en-US" sz="2000" dirty="0" smtClean="0"/>
              <a:t>noise</a:t>
            </a:r>
          </a:p>
          <a:p>
            <a:pPr lvl="1"/>
            <a:r>
              <a:rPr lang="en-US" altLang="en-US" sz="2000" dirty="0" smtClean="0"/>
              <a:t>Very recent work incorporating phase leads to substantial quality improvement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Concluding remarks (cont.)</a:t>
            </a:r>
            <a:endParaRPr lang="en-US" altLang="en-US" sz="2000" dirty="0" smtClean="0"/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7648575" cy="4362450"/>
          </a:xfrm>
        </p:spPr>
        <p:txBody>
          <a:bodyPr/>
          <a:lstStyle/>
          <a:p>
            <a:pPr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Supervised speech processing represents a major current trend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Signal processing provides an important domain for supervised learning, and it in turn benefits from rapid advances in machine learning</a:t>
            </a:r>
          </a:p>
          <a:p>
            <a:r>
              <a:rPr lang="en-US" altLang="en-US" sz="2400" dirty="0" smtClean="0"/>
              <a:t>Use of supervised processing </a:t>
            </a:r>
            <a:r>
              <a:rPr lang="en-US" altLang="en-US" sz="2400" dirty="0"/>
              <a:t>goes beyond speech separation </a:t>
            </a:r>
            <a:r>
              <a:rPr lang="en-US" altLang="en-US" sz="2400" dirty="0" smtClean="0"/>
              <a:t>and recognition</a:t>
            </a:r>
            <a:endParaRPr lang="en-US" altLang="en-US" sz="2400" dirty="0"/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 smtClean="0"/>
              <a:t>Multipitch </a:t>
            </a:r>
            <a:r>
              <a:rPr lang="en-US" altLang="en-US" sz="2000" dirty="0"/>
              <a:t>tracking </a:t>
            </a:r>
            <a:r>
              <a:rPr lang="en-US" altLang="en-US" sz="2000" dirty="0" smtClean="0"/>
              <a:t>(Huang </a:t>
            </a:r>
            <a:r>
              <a:rPr lang="en-US" altLang="en-US" sz="2000" dirty="0"/>
              <a:t>&amp; Lee’13, Han &amp; Wang’14)</a:t>
            </a:r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/>
              <a:t>Voice activity detection </a:t>
            </a:r>
            <a:r>
              <a:rPr lang="en-US" altLang="en-US" sz="2000" dirty="0" smtClean="0"/>
              <a:t>(Zhang </a:t>
            </a:r>
            <a:r>
              <a:rPr lang="en-US" altLang="en-US" sz="2000" dirty="0"/>
              <a:t>et al.</a:t>
            </a:r>
            <a:r>
              <a:rPr lang="en-US" altLang="en-US" sz="2000" dirty="0" smtClean="0"/>
              <a:t>’13)</a:t>
            </a:r>
            <a:endParaRPr lang="en-US" altLang="en-US" sz="2000" dirty="0"/>
          </a:p>
          <a:p>
            <a:pPr lvl="1">
              <a:buSzPct val="50000"/>
              <a:buFont typeface="Monotype Sorts" pitchFamily="2" charset="2"/>
              <a:buChar char="l"/>
            </a:pPr>
            <a:r>
              <a:rPr lang="en-US" altLang="en-US" sz="2000" dirty="0"/>
              <a:t>SNR estimation (Papadopoulos et al.’14</a:t>
            </a:r>
            <a:r>
              <a:rPr lang="en-US" altLang="en-US" sz="2000" dirty="0" smtClean="0"/>
              <a:t>)</a:t>
            </a:r>
            <a:endParaRPr lang="en-US"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Review of presentation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001000" cy="2922588"/>
          </a:xfrm>
        </p:spPr>
        <p:txBody>
          <a:bodyPr/>
          <a:lstStyle/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Introduction: Speech separation problem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Classifiers and learning machines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Training targets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Features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Separation algorithms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/>
              <a:t>Monaural separation</a:t>
            </a:r>
          </a:p>
          <a:p>
            <a:pPr marL="1257300" lvl="2" indent="-457200"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dirty="0"/>
              <a:t>Speech-nonspeech separation</a:t>
            </a:r>
          </a:p>
          <a:p>
            <a:pPr marL="1257300" lvl="2" indent="-457200"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dirty="0"/>
              <a:t>Complex-domain separation</a:t>
            </a:r>
          </a:p>
          <a:p>
            <a:pPr marL="1257300" lvl="2" indent="-457200"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dirty="0"/>
              <a:t>Two-talker separation</a:t>
            </a:r>
          </a:p>
          <a:p>
            <a:pPr marL="1257300" lvl="2" indent="-457200"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dirty="0"/>
              <a:t>Separation of reverberant speech</a:t>
            </a:r>
          </a:p>
          <a:p>
            <a:pPr marL="857250" lvl="1" indent="-457200">
              <a:buSzPct val="50000"/>
              <a:buFont typeface="Monotype Sorts" pitchFamily="2" charset="2"/>
              <a:buChar char="l"/>
            </a:pPr>
            <a:r>
              <a:rPr lang="en-US" altLang="en-US" sz="2000" dirty="0"/>
              <a:t>Binaural separation</a:t>
            </a:r>
          </a:p>
          <a:p>
            <a:pPr marL="711200" indent="-711200">
              <a:lnSpc>
                <a:spcPct val="90000"/>
              </a:lnSpc>
              <a:buSzTx/>
              <a:buFont typeface="Monotype Sorts" pitchFamily="2" charset="2"/>
              <a:buAutoNum type="romanUcPeriod"/>
            </a:pPr>
            <a:r>
              <a:rPr lang="en-US" altLang="en-US" sz="2400" dirty="0" smtClean="0"/>
              <a:t>Concluding remarks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B6503-6E93-4037-8DD9-716AF21FB048}" type="slidenum">
              <a:rPr lang="en-US" altLang="en-US" smtClean="0"/>
              <a:pPr>
                <a:defRPr/>
              </a:pPr>
              <a:t>92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35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Resources and acknowledgments</a:t>
            </a:r>
            <a:endParaRPr lang="en-US" altLang="en-US" sz="2000" smtClean="0"/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598"/>
            <a:ext cx="7810500" cy="33337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DNN toolbox for speech separation</a:t>
            </a:r>
          </a:p>
          <a:p>
            <a:pPr lvl="1"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000" dirty="0"/>
              <a:t>http://</a:t>
            </a:r>
            <a:r>
              <a:rPr lang="en-US" altLang="en-US" sz="2000" dirty="0" smtClean="0"/>
              <a:t>www.cse.ohio-state.edu/pnl/DNN_toolbox</a:t>
            </a:r>
          </a:p>
          <a:p>
            <a:pPr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Source programs for some algorithms discussed in this tutorial, e.g</a:t>
            </a:r>
            <a:r>
              <a:rPr lang="en-US" altLang="en-US" sz="2400" dirty="0"/>
              <a:t>. MRCG </a:t>
            </a:r>
            <a:r>
              <a:rPr lang="en-US" altLang="en-US" sz="2400" dirty="0" smtClean="0"/>
              <a:t>derivation, </a:t>
            </a:r>
            <a:r>
              <a:rPr lang="en-US" altLang="en-US" sz="2400" dirty="0"/>
              <a:t>are </a:t>
            </a:r>
            <a:r>
              <a:rPr lang="en-US" altLang="en-US" sz="2400" dirty="0" smtClean="0"/>
              <a:t>available at OSU Perception &amp; Neurodynamics Lab’s website</a:t>
            </a:r>
          </a:p>
          <a:p>
            <a:pPr marL="742950" lvl="2" indent="-342900"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dirty="0"/>
              <a:t>http://</a:t>
            </a:r>
            <a:r>
              <a:rPr lang="en-US" altLang="en-US" dirty="0" smtClean="0"/>
              <a:t>www.cse.ohio-state.edu/pnl/software.html</a:t>
            </a:r>
            <a:endParaRPr lang="en-US" altLang="en-US" dirty="0"/>
          </a:p>
          <a:p>
            <a:pPr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r>
              <a:rPr lang="en-US" altLang="en-US" sz="2400" dirty="0" smtClean="0"/>
              <a:t>Thanks to </a:t>
            </a:r>
            <a:r>
              <a:rPr lang="en-US" altLang="en-US" sz="2400" dirty="0" err="1" smtClean="0"/>
              <a:t>Jitong</a:t>
            </a:r>
            <a:r>
              <a:rPr lang="en-US" altLang="en-US" sz="2400" dirty="0" smtClean="0"/>
              <a:t> Chen and Donald Williamson for their assistance in the tutorial preparation</a:t>
            </a:r>
          </a:p>
          <a:p>
            <a:pPr lvl="1">
              <a:lnSpc>
                <a:spcPct val="90000"/>
              </a:lnSpc>
              <a:buSzPct val="50000"/>
              <a:buFont typeface="Monotype Sorts" pitchFamily="2" charset="2"/>
              <a:buChar char="l"/>
            </a:pPr>
            <a:endParaRPr lang="en-US" alt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2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Cited literature and </a:t>
            </a:r>
            <a:r>
              <a:rPr lang="en-US" altLang="en-US" smtClean="0"/>
              <a:t>other readings</a:t>
            </a:r>
            <a:endParaRPr lang="en-US" altLang="en-US" sz="2000" dirty="0" smtClean="0"/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457200" y="1219200"/>
            <a:ext cx="42910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Ahmadi, Gross, &amp; </a:t>
            </a:r>
            <a:r>
              <a:rPr lang="en-US" altLang="en-US" sz="1400" b="0" dirty="0" err="1" smtClean="0"/>
              <a:t>Sinex</a:t>
            </a:r>
            <a:r>
              <a:rPr lang="en-US" altLang="en-US" sz="1400" b="0" dirty="0" smtClean="0"/>
              <a:t> (2013)</a:t>
            </a:r>
            <a:r>
              <a:rPr lang="en-US" altLang="en-US" sz="1400" b="0" dirty="0"/>
              <a:t> JASA </a:t>
            </a:r>
            <a:r>
              <a:rPr lang="en-US" altLang="en-US" sz="1400" b="0" dirty="0" smtClean="0"/>
              <a:t>133: 1687-1692.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Anzalone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(2006) Ear &amp; Hearing 27: 480-492</a:t>
            </a:r>
            <a:r>
              <a:rPr lang="en-US" altLang="en-US" sz="1400" b="0" dirty="0" smtClean="0"/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Avendano</a:t>
            </a:r>
            <a:r>
              <a:rPr lang="en-US" altLang="en-US" sz="1400" b="0" dirty="0" smtClean="0"/>
              <a:t> &amp; </a:t>
            </a:r>
            <a:r>
              <a:rPr lang="en-US" altLang="en-US" sz="1400" b="0" dirty="0" err="1" smtClean="0"/>
              <a:t>Hermansky</a:t>
            </a:r>
            <a:r>
              <a:rPr lang="en-US" altLang="en-US" sz="1400" b="0" dirty="0" smtClean="0"/>
              <a:t> (1996) ICSLP: 889-892.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Ayllon</a:t>
            </a:r>
            <a:r>
              <a:rPr lang="en-US" altLang="en-US" sz="1400" b="0" dirty="0" smtClean="0"/>
              <a:t> et al. </a:t>
            </a:r>
            <a:r>
              <a:rPr lang="en-US" altLang="en-US" sz="1400" b="0" dirty="0"/>
              <a:t>(2013) EURASIP </a:t>
            </a:r>
            <a:r>
              <a:rPr lang="en-US" altLang="en-US" sz="1400" b="0" dirty="0" smtClean="0"/>
              <a:t>J. Adv. Sig. Proc.: 1-14.</a:t>
            </a: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Bronkhorst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&amp; </a:t>
            </a:r>
            <a:r>
              <a:rPr lang="en-US" altLang="en-US" sz="1400" b="0" dirty="0" err="1"/>
              <a:t>Plomp</a:t>
            </a:r>
            <a:r>
              <a:rPr lang="en-US" altLang="en-US" sz="1400" b="0" dirty="0"/>
              <a:t> (1992) JASA 92</a:t>
            </a:r>
            <a:r>
              <a:rPr lang="en-US" altLang="en-US" sz="1400" b="0" dirty="0" smtClean="0"/>
              <a:t>: 3132-3139</a:t>
            </a:r>
            <a:r>
              <a:rPr lang="en-US" altLang="en-US" sz="1400" b="0" dirty="0"/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Brungart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(2006) JASA 120: 4007-4018</a:t>
            </a:r>
            <a:r>
              <a:rPr lang="en-US" altLang="en-US" sz="1400" b="0" dirty="0" smtClean="0"/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Cao et al. (2011) </a:t>
            </a:r>
            <a:r>
              <a:rPr lang="en-US" altLang="en-US" sz="1400" b="0" dirty="0"/>
              <a:t>JASA </a:t>
            </a:r>
            <a:r>
              <a:rPr lang="en-US" altLang="en-US" sz="1400" b="0" dirty="0" smtClean="0"/>
              <a:t>129: 2227-2236.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Chen et al. (2014). </a:t>
            </a:r>
            <a:r>
              <a:rPr lang="en-US" altLang="en-US" sz="1400" b="0" dirty="0"/>
              <a:t>IEEE/ACM T-ASLP 22: </a:t>
            </a:r>
            <a:r>
              <a:rPr lang="en-US" altLang="en-US" sz="1400" b="0" dirty="0" smtClean="0"/>
              <a:t>1993-2002.</a:t>
            </a: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Cherry </a:t>
            </a:r>
            <a:r>
              <a:rPr lang="en-US" altLang="en-US" sz="1400" b="0" dirty="0"/>
              <a:t>(1957) On Human Communication. Wiley</a:t>
            </a:r>
            <a:r>
              <a:rPr lang="en-US" altLang="en-US" sz="1400" b="0" dirty="0" smtClean="0"/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Dillon (2012) Hearing Aids (2</a:t>
            </a:r>
            <a:r>
              <a:rPr lang="en-US" altLang="en-US" sz="1400" b="0" baseline="30000" dirty="0" smtClean="0"/>
              <a:t>nd</a:t>
            </a:r>
            <a:r>
              <a:rPr lang="en-US" altLang="en-US" sz="1400" b="0" dirty="0" smtClean="0"/>
              <a:t> Ed). Boomerang.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Erdogan et al. (2015) ICASSP: 708-712.</a:t>
            </a: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Gonzales &amp; Brookes (2014) ICASSP: 7029-7033.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Han et al. (2014) ICASSP: 4628-4632.</a:t>
            </a:r>
          </a:p>
          <a:p>
            <a:pPr>
              <a:lnSpc>
                <a:spcPct val="100000"/>
              </a:lnSpc>
              <a:buNone/>
            </a:pPr>
            <a:r>
              <a:rPr lang="en-US" altLang="en-US" sz="1400" b="0" dirty="0" smtClean="0"/>
              <a:t>Han &amp; Wang (2014) IEEE/ACM </a:t>
            </a:r>
            <a:r>
              <a:rPr lang="en-US" altLang="en-US" sz="1400" b="0" dirty="0"/>
              <a:t>T-ASLP </a:t>
            </a:r>
            <a:r>
              <a:rPr lang="en-US" altLang="en-US" sz="1400" b="0" dirty="0" smtClean="0"/>
              <a:t>22: 2158-2168.</a:t>
            </a:r>
          </a:p>
          <a:p>
            <a:pPr>
              <a:lnSpc>
                <a:spcPct val="100000"/>
              </a:lnSpc>
              <a:buNone/>
            </a:pPr>
            <a:r>
              <a:rPr lang="en-US" altLang="en-US" sz="1400" b="0" dirty="0" smtClean="0"/>
              <a:t>Han et al. (2015) </a:t>
            </a:r>
            <a:r>
              <a:rPr lang="en-US" altLang="en-US" sz="1400" b="0" dirty="0"/>
              <a:t>IEEE/ACM T-ASLP </a:t>
            </a:r>
            <a:r>
              <a:rPr lang="en-US" altLang="en-US" sz="1400" b="0" dirty="0" smtClean="0"/>
              <a:t>23: 982-992.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 smtClean="0"/>
              <a:t>Hazrati</a:t>
            </a:r>
            <a:r>
              <a:rPr lang="en-US" altLang="en-US" sz="1400" b="0" dirty="0" smtClean="0"/>
              <a:t> et al. (2013) JASA 133: 1607-1614.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Healy et al. (2013) JASA 134: 3029-3038.</a:t>
            </a: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Helmholtz </a:t>
            </a:r>
            <a:r>
              <a:rPr lang="en-US" altLang="en-US" sz="1400" b="0" dirty="0"/>
              <a:t>(1863) On the Sensation of Tone. Dover</a:t>
            </a:r>
            <a:r>
              <a:rPr lang="en-US" altLang="en-US" sz="1400" b="0" dirty="0" smtClean="0"/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smtClean="0"/>
              <a:t>Hendriks et al. (2010) ICASSP: 4266-4269.</a:t>
            </a:r>
          </a:p>
          <a:p>
            <a:pPr>
              <a:lnSpc>
                <a:spcPct val="100000"/>
              </a:lnSpc>
              <a:buFontTx/>
              <a:buNone/>
            </a:pP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endParaRPr lang="en-US" altLang="en-US" sz="1400" b="0" dirty="0"/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4648200" y="1163637"/>
            <a:ext cx="42195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/>
              <a:t>Hinton et al. (2016) Neural Comp. 18: 1527-1554.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/>
              <a:t>Hu &amp; Wang (2001) WASPPA: 79-82.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Hu &amp; Wang (2004) IEEE T-NN 15: 1135-1150.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Huang &amp; Lee (2013) IEEE T-ASLP 21: 99-109</a:t>
            </a:r>
            <a:r>
              <a:rPr lang="en-US" altLang="en-US" sz="1400" b="0" dirty="0" smtClean="0"/>
              <a:t>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Huang </a:t>
            </a:r>
            <a:r>
              <a:rPr lang="en-US" altLang="en-US" sz="1400" b="0" dirty="0"/>
              <a:t>et al. (2014) ICASSP: 1581-1585.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Huang et al. (2015) IEEE/ACM T-ASLP 23: 2136-2147.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 smtClean="0"/>
              <a:t>Hummersone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(2014) In Blind Source Separation, </a:t>
            </a:r>
            <a:r>
              <a:rPr lang="en-US" altLang="en-US" sz="1400" b="0" dirty="0" smtClean="0"/>
              <a:t>Springer.</a:t>
            </a:r>
            <a:endParaRPr lang="en-US" altLang="en-US" sz="1400" b="0" dirty="0"/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Ikbal</a:t>
            </a:r>
            <a:r>
              <a:rPr lang="en-US" altLang="en-US" sz="1400" b="0" dirty="0"/>
              <a:t> et al. (2003) ICASSP: 133-136.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Jiang et al. (2014) IEEE/ACM T-ASLP 22: 2112-2121.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 smtClean="0"/>
              <a:t>Jin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&amp; Wang (2009) IEEE T-ASLP 17: 625-638.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smtClean="0"/>
              <a:t>Kim </a:t>
            </a:r>
            <a:r>
              <a:rPr lang="en-US" altLang="en-US" sz="1400" b="0" dirty="0"/>
              <a:t>&amp; Stern (2010) </a:t>
            </a:r>
            <a:r>
              <a:rPr lang="en-US" altLang="en-US" sz="1400" b="0" dirty="0" err="1"/>
              <a:t>Interspeech</a:t>
            </a:r>
            <a:r>
              <a:rPr lang="en-US" altLang="en-US" sz="1400" b="0" dirty="0"/>
              <a:t>: 2058-2061.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Kim &amp; Stern (2012) ICASSP: 4101-4104.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Kim et al. (1999) IEEE T-SAP 7: 55-69.</a:t>
            </a:r>
          </a:p>
          <a:p>
            <a:pPr>
              <a:buFontTx/>
              <a:buNone/>
            </a:pPr>
            <a:r>
              <a:rPr lang="en-US" altLang="en-US" sz="1400" b="0" dirty="0" smtClean="0"/>
              <a:t>Kim </a:t>
            </a:r>
            <a:r>
              <a:rPr lang="en-US" altLang="en-US" sz="1400" b="0" dirty="0"/>
              <a:t>et al. (2009) JASA 126: 1486-1494</a:t>
            </a:r>
            <a:r>
              <a:rPr lang="en-US" altLang="en-US" sz="1400" b="0" dirty="0" smtClean="0"/>
              <a:t>.</a:t>
            </a:r>
          </a:p>
          <a:p>
            <a:pPr>
              <a:buNone/>
            </a:pPr>
            <a:r>
              <a:rPr lang="en-US" altLang="en-US" sz="1400" b="0" dirty="0" err="1"/>
              <a:t>Kjems</a:t>
            </a:r>
            <a:r>
              <a:rPr lang="en-US" altLang="en-US" sz="1400" b="0" dirty="0"/>
              <a:t> et al. (2009) JASA 126: 1415-1426</a:t>
            </a:r>
            <a:r>
              <a:rPr lang="en-US" altLang="en-US" sz="1400" b="0" dirty="0" smtClean="0"/>
              <a:t>.</a:t>
            </a:r>
            <a:endParaRPr lang="en-US" altLang="en-US" sz="1400" b="0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 sz="1400" b="0" dirty="0" err="1"/>
              <a:t>Krawczyk</a:t>
            </a:r>
            <a:r>
              <a:rPr lang="en-US" altLang="en-US" sz="1400" b="0" dirty="0"/>
              <a:t> &amp; </a:t>
            </a:r>
            <a:r>
              <a:rPr lang="en-US" altLang="en-US" sz="1400" b="0" dirty="0" err="1"/>
              <a:t>Gerkmann</a:t>
            </a:r>
            <a:r>
              <a:rPr lang="en-US" altLang="en-US" sz="1400" b="0" dirty="0"/>
              <a:t> (2014) IEEE/ACM T-ASLP </a:t>
            </a:r>
            <a:r>
              <a:rPr lang="en-US" altLang="en-US" sz="1400" b="0" dirty="0" smtClean="0"/>
              <a:t>22: 1931-1940.</a:t>
            </a:r>
          </a:p>
          <a:p>
            <a:pPr>
              <a:buFontTx/>
              <a:buNone/>
            </a:pPr>
            <a:r>
              <a:rPr lang="en-US" altLang="en-US" sz="1400" b="0" dirty="0" smtClean="0"/>
              <a:t>Kumar </a:t>
            </a:r>
            <a:r>
              <a:rPr lang="en-US" altLang="en-US" sz="1400" b="0" dirty="0"/>
              <a:t>et al. (2011) ICASSP: 4784-4787.</a:t>
            </a:r>
          </a:p>
          <a:p>
            <a:pPr>
              <a:buFontTx/>
              <a:buNone/>
            </a:pPr>
            <a:r>
              <a:rPr lang="en-US" altLang="en-US" sz="1400" b="0" dirty="0" smtClean="0"/>
              <a:t>Li </a:t>
            </a:r>
            <a:r>
              <a:rPr lang="en-US" altLang="en-US" sz="1400" b="0" dirty="0"/>
              <a:t>&amp; </a:t>
            </a:r>
            <a:r>
              <a:rPr lang="en-US" altLang="en-US" sz="1400" b="0" dirty="0" err="1"/>
              <a:t>Loizou</a:t>
            </a:r>
            <a:r>
              <a:rPr lang="en-US" altLang="en-US" sz="1400" b="0" dirty="0"/>
              <a:t> (2008) JASA 123: 1673-1682</a:t>
            </a:r>
            <a:r>
              <a:rPr lang="en-US" altLang="en-US" sz="1400" b="0" dirty="0" smtClean="0"/>
              <a:t>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Li </a:t>
            </a:r>
            <a:r>
              <a:rPr lang="en-US" altLang="en-US" sz="1400" b="0" dirty="0"/>
              <a:t>&amp; Wang (2009) Speech Comm. 51: 230-239.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1400" b="0" dirty="0"/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1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94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ICASSP'16 tutorial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0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Cited literature and other readings (cont.)</a:t>
            </a:r>
            <a:endParaRPr lang="en-US" altLang="en-US" sz="2000" dirty="0" smtClean="0"/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457200" y="1219200"/>
            <a:ext cx="42910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err="1"/>
              <a:t>Loizou</a:t>
            </a:r>
            <a:r>
              <a:rPr lang="en-US" altLang="en-US" sz="1400" b="0" dirty="0"/>
              <a:t> &amp; Kim (2011) IEEE T-ASLP 19: 47-56. 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err="1"/>
              <a:t>Maganti</a:t>
            </a:r>
            <a:r>
              <a:rPr lang="en-US" altLang="en-US" sz="1400" b="0" dirty="0"/>
              <a:t> &amp; </a:t>
            </a:r>
            <a:r>
              <a:rPr lang="en-US" altLang="en-US" sz="1400" b="0" dirty="0" err="1"/>
              <a:t>Matassoni</a:t>
            </a:r>
            <a:r>
              <a:rPr lang="en-US" altLang="en-US" sz="1400" b="0" dirty="0"/>
              <a:t> (2010) </a:t>
            </a:r>
            <a:r>
              <a:rPr lang="en-US" altLang="en-US" sz="1400" b="0" dirty="0" err="1"/>
              <a:t>Interspeech</a:t>
            </a:r>
            <a:r>
              <a:rPr lang="en-US" altLang="en-US" sz="1400" b="0" dirty="0"/>
              <a:t>: 570-573.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Mandel et al. (2010) IEEE T-ASLP 18: 382-394.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May &amp; </a:t>
            </a:r>
            <a:r>
              <a:rPr lang="en-US" altLang="en-US" sz="1400" b="0" dirty="0" err="1"/>
              <a:t>Dau</a:t>
            </a:r>
            <a:r>
              <a:rPr lang="en-US" altLang="en-US" sz="1400" b="0" dirty="0"/>
              <a:t> (2014) JASA 136: 3350-3359</a:t>
            </a:r>
            <a:r>
              <a:rPr lang="en-US" altLang="en-US" sz="1400" b="0" dirty="0" smtClean="0"/>
              <a:t>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Narayanan </a:t>
            </a:r>
            <a:r>
              <a:rPr lang="en-US" altLang="en-US" sz="1400" b="0" dirty="0"/>
              <a:t>&amp; Wang (2013</a:t>
            </a:r>
            <a:r>
              <a:rPr lang="en-US" altLang="en-US" sz="1400" b="0" dirty="0" smtClean="0"/>
              <a:t>) </a:t>
            </a:r>
            <a:r>
              <a:rPr lang="en-US" altLang="en-US" sz="1400" b="0" dirty="0"/>
              <a:t>ICASSP: 7092-7096.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Nie</a:t>
            </a:r>
            <a:r>
              <a:rPr lang="en-US" altLang="en-US" sz="1400" b="0" dirty="0"/>
              <a:t> et al. (2014) ICASSP: 6717-6720.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Paliwal</a:t>
            </a:r>
            <a:r>
              <a:rPr lang="en-US" altLang="en-US" sz="1400" b="0" dirty="0"/>
              <a:t> et al. (2010) Speech Comm. 53: 465-494.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Papadopoulos et al. (2014) ICASSP: 8287-8291.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Parry &amp; Essa (2007) ICASSP: 661-664.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Roman &amp; Woodruff (2013) JASA 133: 1707-1717.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Roman </a:t>
            </a:r>
            <a:r>
              <a:rPr lang="en-US" altLang="en-US" sz="1400" b="0" dirty="0"/>
              <a:t>et al. (2003) JASA 114: 2236-2252.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smtClean="0"/>
              <a:t>Roman </a:t>
            </a:r>
            <a:r>
              <a:rPr lang="en-US" altLang="en-US" sz="1400" b="0" dirty="0"/>
              <a:t>et al. (2006) JASA 120: 4040-4051.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Schadler</a:t>
            </a:r>
            <a:r>
              <a:rPr lang="en-US" altLang="en-US" sz="1400" b="0" dirty="0"/>
              <a:t> et al. (2012) JASA 131: 4134-4151.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Shannon &amp; </a:t>
            </a:r>
            <a:r>
              <a:rPr lang="en-US" altLang="en-US" sz="1400" b="0" dirty="0" err="1"/>
              <a:t>Paliwal</a:t>
            </a:r>
            <a:r>
              <a:rPr lang="en-US" altLang="en-US" sz="1400" b="0" dirty="0"/>
              <a:t> (2006) Speech Comm. 48: 1458-1485.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smtClean="0"/>
              <a:t>Srinivasan </a:t>
            </a:r>
            <a:r>
              <a:rPr lang="en-US" altLang="en-US" sz="1400" b="0" dirty="0"/>
              <a:t>et al. (2006) Speech Comm. 48: 1486-1501.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 smtClean="0"/>
              <a:t>Steeneken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(1992) </a:t>
            </a:r>
            <a:r>
              <a:rPr lang="en-US" altLang="en-US" sz="1400" b="0" dirty="0" smtClean="0"/>
              <a:t>PhD: Univ. </a:t>
            </a:r>
            <a:r>
              <a:rPr lang="en-US" altLang="en-US" sz="1400" b="0" dirty="0"/>
              <a:t>of Amsterdam.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Tu</a:t>
            </a:r>
            <a:r>
              <a:rPr lang="en-US" altLang="en-US" sz="1400" b="0" dirty="0"/>
              <a:t> et al. (2014) ISCSLP: 250-254.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Virtanen </a:t>
            </a:r>
            <a:r>
              <a:rPr lang="en-US" altLang="en-US" sz="1400" b="0" dirty="0"/>
              <a:t>et al. (2013) IEEE T-ASLP 21: 2277-2289.</a:t>
            </a:r>
          </a:p>
          <a:p>
            <a:pPr>
              <a:buFontTx/>
              <a:buNone/>
            </a:pPr>
            <a:endParaRPr lang="en-US" altLang="en-US" sz="1400" b="0" dirty="0"/>
          </a:p>
          <a:p>
            <a:pPr>
              <a:buFontTx/>
              <a:buNone/>
            </a:pPr>
            <a:endParaRPr lang="en-US" altLang="en-US" sz="1400" b="0" dirty="0"/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4648200" y="1163637"/>
            <a:ext cx="42195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Wang &amp; Brown, Ed. (2006) Computational Auditory Scene Analysis. Wiley &amp; IEEE Press.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Wang et al. (2008) JASA 124: 2303-2307.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Wang et al. (2009) JASA 125: 2336-2347</a:t>
            </a:r>
            <a:r>
              <a:rPr lang="en-US" altLang="en-US" sz="1400" b="0" dirty="0" smtClean="0"/>
              <a:t>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err="1" smtClean="0"/>
              <a:t>WangY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&amp; Wang (2013) IEEE T-ASLP 21: 1381-1390.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err="1" smtClean="0"/>
              <a:t>WangY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(2013) IEEE T-ASLP 21: 270-279.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 smtClean="0"/>
              <a:t>WangY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(2014) IEEE/ACM T-ASLP 22: 1849-1858.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 err="1" smtClean="0"/>
              <a:t>Wenninger</a:t>
            </a:r>
            <a:r>
              <a:rPr lang="en-US" altLang="en-US" sz="1400" b="0" dirty="0" smtClean="0"/>
              <a:t> </a:t>
            </a:r>
            <a:r>
              <a:rPr lang="en-US" altLang="en-US" sz="1400" b="0" dirty="0"/>
              <a:t>et al. (2014) </a:t>
            </a:r>
            <a:r>
              <a:rPr lang="en-US" altLang="en-US" sz="1400" b="0" dirty="0" err="1"/>
              <a:t>GlobalSIP</a:t>
            </a:r>
            <a:r>
              <a:rPr lang="en-US" altLang="en-US" sz="1400" b="0" dirty="0"/>
              <a:t> MLASP </a:t>
            </a:r>
            <a:r>
              <a:rPr lang="en-US" altLang="en-US" sz="1400" b="0" dirty="0" err="1"/>
              <a:t>Symp</a:t>
            </a:r>
            <a:r>
              <a:rPr lang="en-US" altLang="en-US" sz="1400" b="0" dirty="0"/>
              <a:t>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Williamson et al. (2016) IEEE/ACM T-ASLP: in press.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Woodruff &amp; Wang (2013) IEEE T-ASLP 21: 806-815.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Wu &amp; Wang (2006) IEEE T-ASLP 14: 774-784.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smtClean="0"/>
              <a:t>Xu </a:t>
            </a:r>
            <a:r>
              <a:rPr lang="en-US" altLang="en-US" sz="1400" b="0" dirty="0"/>
              <a:t>et al. (2014) IEEE Sig. Proc. Lett. 21: 65-68.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/>
              <a:t>Yilmaz &amp; Rickard (2004) IEEE T-SP 52: 1830-1847.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400" b="0" dirty="0" err="1"/>
              <a:t>Yuo</a:t>
            </a:r>
            <a:r>
              <a:rPr lang="en-US" altLang="en-US" sz="1400" b="0" dirty="0"/>
              <a:t> &amp; Wang (1999) Speech Comm. 28: 13-24.</a:t>
            </a:r>
          </a:p>
          <a:p>
            <a:pPr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en-US" sz="1400" b="0" dirty="0"/>
              <a:t>Zhang &amp; Wu (2013) IEEE T-ASLP 21: 697-710.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1400" b="0" dirty="0"/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altLang="en-US" sz="1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8B964-D7DA-4AC9-A289-00E47561CCD8}" type="slidenum">
              <a:rPr lang="en-US" altLang="en-US" smtClean="0"/>
              <a:pPr>
                <a:defRPr/>
              </a:pPr>
              <a:t>95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ICASSP'16 tutorial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33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808080"/>
      </a:dk2>
      <a:lt2>
        <a:srgbClr val="FFFF00"/>
      </a:lt2>
      <a:accent1>
        <a:srgbClr val="00CC99"/>
      </a:accent1>
      <a:accent2>
        <a:srgbClr val="3333CC"/>
      </a:accent2>
      <a:accent3>
        <a:srgbClr val="C0C0C0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120000"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120000"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20952</TotalTime>
  <Words>6080</Words>
  <Application>Microsoft Office PowerPoint</Application>
  <PresentationFormat>On-screen Show (4:3)</PresentationFormat>
  <Paragraphs>998</Paragraphs>
  <Slides>95</Slides>
  <Notes>29</Notes>
  <HiddenSlides>0</HiddenSlides>
  <MMClips>38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Default Design</vt:lpstr>
      <vt:lpstr>Equation</vt:lpstr>
      <vt:lpstr>Microsoft Excel Chart</vt:lpstr>
      <vt:lpstr>Supervised Speech Separation</vt:lpstr>
      <vt:lpstr>Outline of presentation</vt:lpstr>
      <vt:lpstr>Real-world audition</vt:lpstr>
      <vt:lpstr>Sources of intrusion and distortion</vt:lpstr>
      <vt:lpstr>Cocktail party problem</vt:lpstr>
      <vt:lpstr>Listener performance</vt:lpstr>
      <vt:lpstr>Effects of competing source</vt:lpstr>
      <vt:lpstr>Some applications of speech separation</vt:lpstr>
      <vt:lpstr>Traditional approaches to speech separation</vt:lpstr>
      <vt:lpstr>Supervised approach to speech separation</vt:lpstr>
      <vt:lpstr>Ideal binary mask as a separation goal</vt:lpstr>
      <vt:lpstr>IBM illustration</vt:lpstr>
      <vt:lpstr>Subject tests of ideal binary masking</vt:lpstr>
      <vt:lpstr>Speech perception of noise with binary gains</vt:lpstr>
      <vt:lpstr>Part II: Classifiers and learning machines</vt:lpstr>
      <vt:lpstr>Multilayer perceptrons</vt:lpstr>
      <vt:lpstr>Perceptrons</vt:lpstr>
      <vt:lpstr>Linear separability</vt:lpstr>
      <vt:lpstr>Multilayer perceptrons</vt:lpstr>
      <vt:lpstr>Backpropagation algorithm</vt:lpstr>
      <vt:lpstr>Deep neural networks</vt:lpstr>
      <vt:lpstr>Restricted Boltzmann machines</vt:lpstr>
      <vt:lpstr>DNN training</vt:lpstr>
      <vt:lpstr>Part III: Training targets</vt:lpstr>
      <vt:lpstr>Background</vt:lpstr>
      <vt:lpstr>Different training targets</vt:lpstr>
      <vt:lpstr>Different training targets (cont.)</vt:lpstr>
      <vt:lpstr>Illustration of various training targets</vt:lpstr>
      <vt:lpstr>Evaluation methodology</vt:lpstr>
      <vt:lpstr>Comparisons</vt:lpstr>
      <vt:lpstr>STOI comparison for factory noise</vt:lpstr>
      <vt:lpstr>PESQ comparison for factory noise</vt:lpstr>
      <vt:lpstr>Summary among different targets</vt:lpstr>
      <vt:lpstr>Other targets: signal approximation</vt:lpstr>
      <vt:lpstr>Phase-sensitive target</vt:lpstr>
      <vt:lpstr>Part IV: Features for supervised separation</vt:lpstr>
      <vt:lpstr>A systematic feature study</vt:lpstr>
      <vt:lpstr>Evaluation framework</vt:lpstr>
      <vt:lpstr>Evaluation criteria</vt:lpstr>
      <vt:lpstr>Multi-resolution cochleagram</vt:lpstr>
      <vt:lpstr>MRCG derivation</vt:lpstr>
      <vt:lpstr>MRCG visualization</vt:lpstr>
      <vt:lpstr>Experimental setup</vt:lpstr>
      <vt:lpstr>Features considered</vt:lpstr>
      <vt:lpstr>Features selected for evaluation</vt:lpstr>
      <vt:lpstr>Classification accuracy</vt:lpstr>
      <vt:lpstr>HIT – FA rate in % (FA in parentheses)</vt:lpstr>
      <vt:lpstr>Result summary</vt:lpstr>
      <vt:lpstr>Part V. Separation algorithms</vt:lpstr>
      <vt:lpstr>Early monaural attempts at IBM estimation</vt:lpstr>
      <vt:lpstr>DNN as subband classifier</vt:lpstr>
      <vt:lpstr>DNN as subband classifier</vt:lpstr>
      <vt:lpstr>Extensive training with DNN</vt:lpstr>
      <vt:lpstr>DNN-based separation results</vt:lpstr>
      <vt:lpstr>Speech intelligibility evaluation</vt:lpstr>
      <vt:lpstr>Separation illustration</vt:lpstr>
      <vt:lpstr>Results and sound demos</vt:lpstr>
      <vt:lpstr>DNN as spectral magnitude estimator</vt:lpstr>
      <vt:lpstr>Xu et al. results in PESQ</vt:lpstr>
      <vt:lpstr>Xu et al. demo</vt:lpstr>
      <vt:lpstr>Part V. Separation algorithms</vt:lpstr>
      <vt:lpstr>Complex-domain ratio masking</vt:lpstr>
      <vt:lpstr>Why?</vt:lpstr>
      <vt:lpstr>Complex ratio masking</vt:lpstr>
      <vt:lpstr>PowerPoint Presentation</vt:lpstr>
      <vt:lpstr>Complex Ideal Ratio Mask (cIRM)</vt:lpstr>
      <vt:lpstr>cIRM estimation</vt:lpstr>
      <vt:lpstr>Objective results and demos</vt:lpstr>
      <vt:lpstr>Listening test</vt:lpstr>
      <vt:lpstr>Part V. Separation algorithms</vt:lpstr>
      <vt:lpstr>DNN for two-talker separation</vt:lpstr>
      <vt:lpstr>Network architecture and training objective</vt:lpstr>
      <vt:lpstr>Huang et al. results</vt:lpstr>
      <vt:lpstr>Part V. Separation algorithms</vt:lpstr>
      <vt:lpstr>Reverberation</vt:lpstr>
      <vt:lpstr>DNN for speech dereverberation</vt:lpstr>
      <vt:lpstr>Learning spectral mapping</vt:lpstr>
      <vt:lpstr>Dereverberation</vt:lpstr>
      <vt:lpstr>Dereverberation demo</vt:lpstr>
      <vt:lpstr>Dereverberation and denoising</vt:lpstr>
      <vt:lpstr>Results</vt:lpstr>
      <vt:lpstr>Part V. Separation algorithms</vt:lpstr>
      <vt:lpstr>Binaural separation of reverberant speech</vt:lpstr>
      <vt:lpstr>DNN based approach</vt:lpstr>
      <vt:lpstr>Training and test corpus</vt:lpstr>
      <vt:lpstr>Evaluation at different input SNRs</vt:lpstr>
      <vt:lpstr>Sound demo</vt:lpstr>
      <vt:lpstr>Generalization to untrained configurations</vt:lpstr>
      <vt:lpstr>SNR comparisons</vt:lpstr>
      <vt:lpstr>Part VI: Concluding remarks</vt:lpstr>
      <vt:lpstr>Concluding remarks (cont.)</vt:lpstr>
      <vt:lpstr>Review of presentation</vt:lpstr>
      <vt:lpstr>Resources and acknowledgments</vt:lpstr>
      <vt:lpstr>Cited literature and other readings</vt:lpstr>
      <vt:lpstr>Cited literature and other readings (cont.)</vt:lpstr>
    </vt:vector>
  </TitlesOfParts>
  <Company>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Shzu</dc:creator>
  <cp:lastModifiedBy>dwang</cp:lastModifiedBy>
  <cp:revision>1819</cp:revision>
  <cp:lastPrinted>2001-05-16T20:02:40Z</cp:lastPrinted>
  <dcterms:created xsi:type="dcterms:W3CDTF">2000-02-23T21:56:57Z</dcterms:created>
  <dcterms:modified xsi:type="dcterms:W3CDTF">2016-03-20T13:17:10Z</dcterms:modified>
</cp:coreProperties>
</file>