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035" r:id="rId2"/>
    <p:sldId id="1036" r:id="rId3"/>
    <p:sldId id="1114" r:id="rId4"/>
    <p:sldId id="1115" r:id="rId5"/>
    <p:sldId id="1039" r:id="rId6"/>
    <p:sldId id="1073" r:id="rId7"/>
    <p:sldId id="1041" r:id="rId8"/>
    <p:sldId id="1113" r:id="rId9"/>
    <p:sldId id="1043" r:id="rId10"/>
    <p:sldId id="1044" r:id="rId11"/>
    <p:sldId id="1105" r:id="rId12"/>
    <p:sldId id="1071" r:id="rId13"/>
    <p:sldId id="1047" r:id="rId14"/>
    <p:sldId id="1098" r:id="rId15"/>
    <p:sldId id="1099" r:id="rId16"/>
    <p:sldId id="1100" r:id="rId17"/>
    <p:sldId id="1054" r:id="rId18"/>
    <p:sldId id="1056" r:id="rId19"/>
    <p:sldId id="1057" r:id="rId20"/>
    <p:sldId id="1059" r:id="rId21"/>
    <p:sldId id="1106" r:id="rId22"/>
    <p:sldId id="1074" r:id="rId23"/>
    <p:sldId id="1075" r:id="rId24"/>
    <p:sldId id="1076" r:id="rId25"/>
    <p:sldId id="1077" r:id="rId26"/>
    <p:sldId id="1085" r:id="rId27"/>
    <p:sldId id="1087" r:id="rId28"/>
    <p:sldId id="1107" r:id="rId29"/>
    <p:sldId id="1061" r:id="rId30"/>
    <p:sldId id="1109" r:id="rId31"/>
    <p:sldId id="1110" r:id="rId32"/>
    <p:sldId id="1112" r:id="rId33"/>
    <p:sldId id="1089" r:id="rId34"/>
    <p:sldId id="1090" r:id="rId35"/>
    <p:sldId id="1092" r:id="rId36"/>
    <p:sldId id="1094" r:id="rId37"/>
    <p:sldId id="1095" r:id="rId38"/>
    <p:sldId id="1096" r:id="rId39"/>
    <p:sldId id="1104" r:id="rId40"/>
    <p:sldId id="1103" r:id="rId41"/>
    <p:sldId id="1102" r:id="rId42"/>
    <p:sldId id="1068" r:id="rId43"/>
    <p:sldId id="1069" r:id="rId44"/>
  </p:sldIdLst>
  <p:sldSz cx="9144000" cy="6858000" type="screen4x3"/>
  <p:notesSz cx="6858000" cy="9180513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lr>
        <a:schemeClr val="accent2"/>
      </a:buClr>
      <a:buSzPct val="120000"/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33CCFF"/>
    <a:srgbClr val="0033CC"/>
    <a:srgbClr val="0000FF"/>
    <a:srgbClr val="9933FF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2" autoAdjust="0"/>
    <p:restoredTop sz="94805" autoAdjust="0"/>
  </p:normalViewPr>
  <p:slideViewPr>
    <p:cSldViewPr snapToGrid="0">
      <p:cViewPr varScale="1">
        <p:scale>
          <a:sx n="65" d="100"/>
          <a:sy n="65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204"/>
    </p:cViewPr>
  </p:sorterViewPr>
  <p:notesViewPr>
    <p:cSldViewPr snapToGrid="0">
      <p:cViewPr>
        <p:scale>
          <a:sx n="100" d="100"/>
          <a:sy n="100" d="100"/>
        </p:scale>
        <p:origin x="-850" y="72"/>
      </p:cViewPr>
      <p:guideLst>
        <p:guide orient="horz" pos="2891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D65606-AE40-4F78-B3E9-B4E87DCC5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C757C0-A401-4623-B20F-01EBEDDC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4F59A26-0B53-48F9-B67C-FEEA8E9AFB4A}" type="slidenum">
              <a:rPr lang="en-US" altLang="en-US" sz="1200" smtClean="0">
                <a:solidFill>
                  <a:schemeClr val="tx1"/>
                </a:solidFill>
              </a:rPr>
              <a:pPr/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2643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84BD9F2C-9F70-4C7C-A53B-782CEF2B0FE2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26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15331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9D099B18-CB26-4DD9-91DC-744AAA3C7112}" type="slidenum">
              <a:rPr lang="en-US" altLang="en-US" sz="1200" smtClean="0">
                <a:solidFill>
                  <a:schemeClr val="tx1"/>
                </a:solidFill>
              </a:rPr>
              <a:pPr/>
              <a:t>19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EDE8E45-4D1F-46FA-A61A-F69D99A97CFC}" type="slidenum">
              <a:rPr lang="en-US" altLang="en-US" sz="1200" smtClean="0">
                <a:solidFill>
                  <a:schemeClr val="tx1"/>
                </a:solidFill>
              </a:rPr>
              <a:pPr/>
              <a:t>20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E0C0EF0F-FF8D-46BE-9F94-12CEA8E8B786}" type="slidenum">
              <a:rPr lang="en-US" altLang="en-US" sz="1200" smtClean="0">
                <a:solidFill>
                  <a:schemeClr val="tx1"/>
                </a:solidFill>
              </a:rPr>
              <a:pPr/>
              <a:t>22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E102AA97-150A-4E2F-A8F5-2155EB7D648C}" type="slidenum">
              <a:rPr lang="en-US" altLang="en-US" sz="1200" smtClean="0">
                <a:solidFill>
                  <a:schemeClr val="tx1"/>
                </a:solidFill>
              </a:rPr>
              <a:pPr/>
              <a:t>29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20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47EAFC1-120A-450D-919B-42E46DBE2158}" type="slidenum">
              <a:rPr lang="en-US" altLang="en-US" sz="1200" smtClean="0">
                <a:solidFill>
                  <a:schemeClr val="tx1"/>
                </a:solidFill>
              </a:rPr>
              <a:pPr/>
              <a:t>30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41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0FE5C69-F6AA-4400-9410-77865EAADBCD}" type="slidenum">
              <a:rPr lang="en-US" altLang="en-US" sz="1200" smtClean="0">
                <a:solidFill>
                  <a:schemeClr val="tx1"/>
                </a:solidFill>
              </a:rPr>
              <a:pPr/>
              <a:t>31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51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56F4CBA-99D7-460F-BE52-270FC324F71D}" type="slidenum">
              <a:rPr lang="en-US" altLang="en-US" sz="1200" smtClean="0">
                <a:solidFill>
                  <a:schemeClr val="tx1"/>
                </a:solidFill>
              </a:rPr>
              <a:pPr/>
              <a:t>32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6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7643DAA9-26A5-42CB-90C3-CCFB91E2F3F5}" type="slidenum">
              <a:rPr lang="en-US" altLang="en-US" sz="1200" smtClean="0">
                <a:solidFill>
                  <a:schemeClr val="tx1"/>
                </a:solidFill>
              </a:rPr>
              <a:pPr/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3667" name="Rectangle 7"/>
          <p:cNvSpPr txBox="1">
            <a:spLocks noGrp="1" noChangeArrowheads="1"/>
          </p:cNvSpPr>
          <p:nvPr/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0B29262E-DD32-4F86-82B0-D0D292AB0843}" type="slidenum">
              <a:rPr lang="en-US" altLang="en-US" sz="12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4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483551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ABCE5F7-88DB-445B-A423-D30AF93B0250}" type="slidenum">
              <a:rPr lang="en-US" altLang="en-US" sz="120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8975"/>
            <a:ext cx="4587875" cy="34417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972096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Times New Roman" pitchFamily="18" charset="0"/>
              </a:defRPr>
            </a:lvl1pPr>
            <a:lvl2pPr marL="783589" indent="-301381">
              <a:defRPr sz="2500">
                <a:solidFill>
                  <a:srgbClr val="000000"/>
                </a:solidFill>
                <a:latin typeface="Times New Roman" pitchFamily="18" charset="0"/>
              </a:defRPr>
            </a:lvl2pPr>
            <a:lvl3pPr marL="1205522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3pPr>
            <a:lvl4pPr marL="1687731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4pPr>
            <a:lvl5pPr marL="2169940" indent="-241104">
              <a:defRPr sz="2500">
                <a:solidFill>
                  <a:srgbClr val="000000"/>
                </a:solidFill>
                <a:latin typeface="Times New Roman" pitchFamily="18" charset="0"/>
              </a:defRPr>
            </a:lvl5pPr>
            <a:lvl6pPr marL="2652149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6pPr>
            <a:lvl7pPr marL="3134357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7pPr>
            <a:lvl8pPr marL="3616566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8pPr>
            <a:lvl9pPr marL="4098775" indent="-241104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5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556874E7-ADF9-4023-9897-24F2401D2FA4}" type="slidenum">
              <a:rPr lang="en-US" altLang="en-US" sz="1300">
                <a:solidFill>
                  <a:schemeClr val="tx1"/>
                </a:solidFill>
              </a:rPr>
              <a:pPr/>
              <a:t>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4145280" y="9121389"/>
            <a:ext cx="3169920" cy="47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2" tIns="48221" rIns="96442" bIns="48221" anchor="b"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</a:pPr>
            <a:fld id="{1E18EACE-D425-4971-BA44-C3C86AA84FFF}" type="slidenum">
              <a:rPr lang="en-US" altLang="en-US" sz="1300">
                <a:solidFill>
                  <a:schemeClr val="tx1"/>
                </a:solidFill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</a:pPr>
              <a:t>6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don’t comment at this point on the effect of competing speakers</a:t>
            </a:r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80812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fld id="{0AEDAE48-A3F7-4B8C-9316-C7C0A91BC766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5008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1788A71D-447A-48C9-8401-1A41A1452F83}" type="slidenum">
              <a:rPr lang="en-US" altLang="en-US" sz="120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Brungart and Simpson (2001)’s experiments show coexistence of informational and energetic masking.</a:t>
            </a:r>
          </a:p>
          <a:p>
            <a:endParaRPr lang="en-US" altLang="zh-CN" smtClean="0"/>
          </a:p>
          <a:p>
            <a:r>
              <a:rPr lang="en-US" altLang="zh-CN" smtClean="0"/>
              <a:t>They have also isolated informational masking using across-ear effect when listening to two talkers in one ear experience informational masking from third signal in the opposite ear (Brungart and Simpson, 2002)</a:t>
            </a:r>
          </a:p>
          <a:p>
            <a:endParaRPr lang="en-US" altLang="zh-CN" smtClean="0"/>
          </a:p>
          <a:p>
            <a:r>
              <a:rPr lang="en-US" altLang="zh-CN" smtClean="0"/>
              <a:t>Arbogast et al. (2002) divide speech signal into 15 log spaced, envelope modulated sinewaves.  Assign some to target and some to interference: intelligible speech with no spectral overlaps</a:t>
            </a:r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20988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D07E54A8-0D8C-4ABD-836E-95534A44ACE2}" type="slidenum">
              <a:rPr lang="en-US" altLang="en-US" sz="120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60863"/>
            <a:ext cx="5486400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1400" smtClean="0"/>
              <a:t>Create a continuous noise signal that match long-term average spectrum of speech</a:t>
            </a:r>
          </a:p>
          <a:p>
            <a:endParaRPr lang="en-US" altLang="zh-CN" sz="1400" smtClean="0"/>
          </a:p>
          <a:p>
            <a:r>
              <a:rPr lang="en-US" altLang="zh-CN" sz="1400" smtClean="0"/>
              <a:t>Further approach to divide “speech-spectrum-shaped” noise into number of bands and modulate with natural speech envelopes</a:t>
            </a:r>
          </a:p>
          <a:p>
            <a:endParaRPr lang="en-US" altLang="zh-CN" sz="1400" smtClean="0"/>
          </a:p>
          <a:p>
            <a:r>
              <a:rPr lang="en-US" altLang="zh-CN" sz="1400" smtClean="0"/>
              <a:t>However, noise signal too “speech-like” and reintroduce informational masking (Brungart et al. 2004)</a:t>
            </a:r>
          </a:p>
          <a:p>
            <a:endParaRPr lang="en-US" altLang="zh-CN" sz="1400" smtClean="0"/>
          </a:p>
          <a:p>
            <a:r>
              <a:rPr lang="en-US" altLang="zh-CN" sz="1400" smtClean="0"/>
              <a:t>Alternatively, use Ideal Binary Mask to remove informational masking</a:t>
            </a:r>
          </a:p>
          <a:p>
            <a:pPr lvl="1"/>
            <a:r>
              <a:rPr lang="en-US" altLang="zh-CN" sz="1400" smtClean="0"/>
              <a:t>Eliminate portions of stimulus dominated by the interfering speech.  </a:t>
            </a:r>
          </a:p>
          <a:p>
            <a:pPr lvl="1"/>
            <a:r>
              <a:rPr lang="en-US" altLang="zh-CN" sz="1400" smtClean="0"/>
              <a:t>Retain only portions of target speech acoustically detectable in the presence of interfering speech</a:t>
            </a:r>
          </a:p>
        </p:txBody>
      </p:sp>
    </p:spTree>
    <p:extLst>
      <p:ext uri="{BB962C8B-B14F-4D97-AF65-F5344CB8AC3E}">
        <p14:creationId xmlns:p14="http://schemas.microsoft.com/office/powerpoint/2010/main" val="4274395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44A9B19-7902-4FE5-BC76-E93956047ECF}" type="slidenum">
              <a:rPr lang="en-US" altLang="en-US" sz="1200" smtClean="0">
                <a:solidFill>
                  <a:schemeClr val="tx1"/>
                </a:solidFill>
              </a:rPr>
              <a:pPr/>
              <a:t>17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0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E93E6C23-CBA5-4546-B188-2562A7CF230B}" type="slidenum">
              <a:rPr lang="en-US" altLang="en-US" sz="1200" smtClean="0">
                <a:solidFill>
                  <a:schemeClr val="tx1"/>
                </a:solidFill>
              </a:rPr>
              <a:pPr/>
              <a:t>18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3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C48F0-2239-4025-9A01-D5F38BD7BB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70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8FC7-B3F3-49DE-BEC1-B95CD865C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63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DFF7-D85F-43CD-8B18-7FDE6B41CD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63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DCDED-0CD7-439D-80A7-255921CF2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95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60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1F27-2AD3-4C2C-B7B1-2A76B4980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69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9243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B99B8-D294-4211-AA38-BD24718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2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388D-A5A0-455D-86A3-785CC3749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727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3706-3377-4D41-A82F-C1BE4D283E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75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B964-D7DA-4AC9-A289-00E47561CCD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457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32361-AB87-4ED5-A51E-8AF02C555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4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CE8C-24CF-45EE-A66F-00F4D359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52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0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defRPr sz="1200"/>
            </a:lvl1pPr>
          </a:lstStyle>
          <a:p>
            <a:pPr>
              <a:defRPr/>
            </a:pPr>
            <a:fld id="{3D2C4F29-65C0-4357-A4E8-F6A24170EB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microsoft.com/office/2007/relationships/media" Target="../media/media6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media5.WAV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microsoft.com/office/2007/relationships/media" Target="../media/media5.WAV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audio" Target="../media/media6.WAV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WAV"/><Relationship Id="rId13" Type="http://schemas.microsoft.com/office/2007/relationships/media" Target="../media/media13.WAV"/><Relationship Id="rId18" Type="http://schemas.openxmlformats.org/officeDocument/2006/relationships/image" Target="../media/image30.png"/><Relationship Id="rId3" Type="http://schemas.microsoft.com/office/2007/relationships/media" Target="../media/media8.WAV"/><Relationship Id="rId7" Type="http://schemas.microsoft.com/office/2007/relationships/media" Target="../media/media10.WAV"/><Relationship Id="rId12" Type="http://schemas.openxmlformats.org/officeDocument/2006/relationships/audio" Target="../media/media12.WAV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6" Type="http://schemas.openxmlformats.org/officeDocument/2006/relationships/audio" Target="../media/media14.WAV"/><Relationship Id="rId20" Type="http://schemas.openxmlformats.org/officeDocument/2006/relationships/image" Target="../media/image32.png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11" Type="http://schemas.microsoft.com/office/2007/relationships/media" Target="../media/media12.WAV"/><Relationship Id="rId5" Type="http://schemas.microsoft.com/office/2007/relationships/media" Target="../media/media9.WAV"/><Relationship Id="rId15" Type="http://schemas.microsoft.com/office/2007/relationships/media" Target="../media/media14.WAV"/><Relationship Id="rId10" Type="http://schemas.openxmlformats.org/officeDocument/2006/relationships/audio" Target="../media/media11.WAV"/><Relationship Id="rId19" Type="http://schemas.openxmlformats.org/officeDocument/2006/relationships/image" Target="../media/image31.png"/><Relationship Id="rId4" Type="http://schemas.openxmlformats.org/officeDocument/2006/relationships/audio" Target="../media/media8.WAV"/><Relationship Id="rId9" Type="http://schemas.microsoft.com/office/2007/relationships/media" Target="../media/media11.WAV"/><Relationship Id="rId14" Type="http://schemas.openxmlformats.org/officeDocument/2006/relationships/audio" Target="../media/media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microsoft.com/office/2007/relationships/media" Target="../media/media21.wav"/><Relationship Id="rId18" Type="http://schemas.openxmlformats.org/officeDocument/2006/relationships/audio" Target="../media/media23.wav"/><Relationship Id="rId3" Type="http://schemas.microsoft.com/office/2007/relationships/media" Target="../media/media16.wav"/><Relationship Id="rId21" Type="http://schemas.microsoft.com/office/2007/relationships/media" Target="../media/media25.wav"/><Relationship Id="rId7" Type="http://schemas.microsoft.com/office/2007/relationships/media" Target="../media/media18.wav"/><Relationship Id="rId12" Type="http://schemas.openxmlformats.org/officeDocument/2006/relationships/audio" Target="../media/media20.wav"/><Relationship Id="rId17" Type="http://schemas.microsoft.com/office/2007/relationships/media" Target="../media/media23.wav"/><Relationship Id="rId2" Type="http://schemas.openxmlformats.org/officeDocument/2006/relationships/audio" Target="../media/media15.wav"/><Relationship Id="rId16" Type="http://schemas.openxmlformats.org/officeDocument/2006/relationships/audio" Target="../media/media22.wav"/><Relationship Id="rId20" Type="http://schemas.openxmlformats.org/officeDocument/2006/relationships/audio" Target="../media/media24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11" Type="http://schemas.microsoft.com/office/2007/relationships/media" Target="../media/media20.wav"/><Relationship Id="rId24" Type="http://schemas.openxmlformats.org/officeDocument/2006/relationships/image" Target="../media/image38.png"/><Relationship Id="rId5" Type="http://schemas.microsoft.com/office/2007/relationships/media" Target="../media/media17.wav"/><Relationship Id="rId15" Type="http://schemas.microsoft.com/office/2007/relationships/media" Target="../media/media22.wav"/><Relationship Id="rId23" Type="http://schemas.openxmlformats.org/officeDocument/2006/relationships/slideLayout" Target="../slideLayouts/slideLayout2.xml"/><Relationship Id="rId10" Type="http://schemas.openxmlformats.org/officeDocument/2006/relationships/audio" Target="../media/media19.wav"/><Relationship Id="rId19" Type="http://schemas.microsoft.com/office/2007/relationships/media" Target="../media/media24.wav"/><Relationship Id="rId4" Type="http://schemas.openxmlformats.org/officeDocument/2006/relationships/audio" Target="../media/media16.wav"/><Relationship Id="rId9" Type="http://schemas.microsoft.com/office/2007/relationships/media" Target="../media/media19.wav"/><Relationship Id="rId14" Type="http://schemas.openxmlformats.org/officeDocument/2006/relationships/audio" Target="../media/media21.wav"/><Relationship Id="rId22" Type="http://schemas.openxmlformats.org/officeDocument/2006/relationships/audio" Target="../media/media25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openxmlformats.org/officeDocument/2006/relationships/image" Target="../media/image41.png"/><Relationship Id="rId3" Type="http://schemas.microsoft.com/office/2007/relationships/media" Target="../media/media27.wav"/><Relationship Id="rId7" Type="http://schemas.microsoft.com/office/2007/relationships/media" Target="../media/media29.wav"/><Relationship Id="rId12" Type="http://schemas.openxmlformats.org/officeDocument/2006/relationships/notesSlide" Target="../notesSlides/notesSlide16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openxmlformats.org/officeDocument/2006/relationships/slideLayout" Target="../slideLayouts/slideLayout2.xml"/><Relationship Id="rId5" Type="http://schemas.microsoft.com/office/2007/relationships/media" Target="../media/media28.wav"/><Relationship Id="rId10" Type="http://schemas.openxmlformats.org/officeDocument/2006/relationships/audio" Target="../media/media30.wav"/><Relationship Id="rId4" Type="http://schemas.openxmlformats.org/officeDocument/2006/relationships/audio" Target="../media/media27.wav"/><Relationship Id="rId9" Type="http://schemas.microsoft.com/office/2007/relationships/media" Target="../media/media30.wav"/><Relationship Id="rId1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4.wav"/><Relationship Id="rId13" Type="http://schemas.microsoft.com/office/2007/relationships/media" Target="../media/media37.wav"/><Relationship Id="rId18" Type="http://schemas.openxmlformats.org/officeDocument/2006/relationships/audio" Target="../media/media39.wav"/><Relationship Id="rId3" Type="http://schemas.microsoft.com/office/2007/relationships/media" Target="../media/media32.wav"/><Relationship Id="rId21" Type="http://schemas.openxmlformats.org/officeDocument/2006/relationships/image" Target="../media/image31.png"/><Relationship Id="rId7" Type="http://schemas.microsoft.com/office/2007/relationships/media" Target="../media/media34.wav"/><Relationship Id="rId12" Type="http://schemas.openxmlformats.org/officeDocument/2006/relationships/audio" Target="../media/media36.wav"/><Relationship Id="rId17" Type="http://schemas.microsoft.com/office/2007/relationships/media" Target="../media/media39.wav"/><Relationship Id="rId2" Type="http://schemas.openxmlformats.org/officeDocument/2006/relationships/audio" Target="../media/media31.wav"/><Relationship Id="rId16" Type="http://schemas.openxmlformats.org/officeDocument/2006/relationships/audio" Target="../media/media38.wav"/><Relationship Id="rId20" Type="http://schemas.openxmlformats.org/officeDocument/2006/relationships/image" Target="../media/image44.png"/><Relationship Id="rId1" Type="http://schemas.microsoft.com/office/2007/relationships/media" Target="../media/media31.wav"/><Relationship Id="rId6" Type="http://schemas.openxmlformats.org/officeDocument/2006/relationships/audio" Target="../media/media33.wav"/><Relationship Id="rId11" Type="http://schemas.microsoft.com/office/2007/relationships/media" Target="../media/media36.wav"/><Relationship Id="rId5" Type="http://schemas.microsoft.com/office/2007/relationships/media" Target="../media/media33.wav"/><Relationship Id="rId15" Type="http://schemas.microsoft.com/office/2007/relationships/media" Target="../media/media38.wav"/><Relationship Id="rId23" Type="http://schemas.openxmlformats.org/officeDocument/2006/relationships/image" Target="../media/image46.png"/><Relationship Id="rId10" Type="http://schemas.openxmlformats.org/officeDocument/2006/relationships/audio" Target="../media/media35.wav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32.wav"/><Relationship Id="rId9" Type="http://schemas.microsoft.com/office/2007/relationships/media" Target="../media/media35.wav"/><Relationship Id="rId14" Type="http://schemas.openxmlformats.org/officeDocument/2006/relationships/audio" Target="../media/media37.wav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6.png"/><Relationship Id="rId5" Type="http://schemas.microsoft.com/office/2007/relationships/media" Target="../media/media3.WAV"/><Relationship Id="rId15" Type="http://schemas.openxmlformats.org/officeDocument/2006/relationships/image" Target="../media/image10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0050" y="990600"/>
            <a:ext cx="8534400" cy="99218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3300"/>
                </a:solidFill>
              </a:rPr>
              <a:t>The Cocktail Party Problem: </a:t>
            </a:r>
            <a:br>
              <a:rPr lang="en-US" altLang="en-US" sz="3600" b="1" dirty="0" smtClean="0">
                <a:solidFill>
                  <a:srgbClr val="FF3300"/>
                </a:solidFill>
              </a:rPr>
            </a:br>
            <a:r>
              <a:rPr lang="en-US" altLang="en-US" sz="3600" b="1" dirty="0" smtClean="0">
                <a:solidFill>
                  <a:srgbClr val="FF3300"/>
                </a:solidFill>
              </a:rPr>
              <a:t>A Case Study in Deep Learning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47750" y="3209925"/>
            <a:ext cx="73914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dirty="0" err="1"/>
              <a:t>DeLiang</a:t>
            </a:r>
            <a:r>
              <a:rPr lang="en-US" altLang="en-US" dirty="0"/>
              <a:t> Wang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i="1" dirty="0">
              <a:solidFill>
                <a:srgbClr val="33CC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i="1" dirty="0">
                <a:solidFill>
                  <a:schemeClr val="accent2"/>
                </a:solidFill>
                <a:ea typeface="宋体" panose="02010600030101010101" pitchFamily="2" charset="-122"/>
              </a:rPr>
              <a:t>Perception &amp; </a:t>
            </a:r>
            <a:r>
              <a:rPr lang="en-US" altLang="en-US" sz="2400" i="1" dirty="0" err="1">
                <a:solidFill>
                  <a:schemeClr val="accent2"/>
                </a:solidFill>
                <a:ea typeface="宋体" panose="02010600030101010101" pitchFamily="2" charset="-122"/>
              </a:rPr>
              <a:t>Neurodynamics</a:t>
            </a:r>
            <a:r>
              <a:rPr lang="en-US" altLang="en-US" sz="2400" i="1" dirty="0">
                <a:solidFill>
                  <a:schemeClr val="accent2"/>
                </a:solidFill>
                <a:ea typeface="宋体" panose="02010600030101010101" pitchFamily="2" charset="-122"/>
              </a:rPr>
              <a:t> Lab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ea typeface="宋体" panose="02010600030101010101" pitchFamily="2" charset="-122"/>
              </a:rPr>
              <a:t>Ohio State </a:t>
            </a:r>
            <a:r>
              <a:rPr lang="en-US" altLang="en-US" sz="2400" dirty="0" smtClean="0">
                <a:solidFill>
                  <a:schemeClr val="accent2"/>
                </a:solidFill>
                <a:ea typeface="宋体" panose="02010600030101010101" pitchFamily="2" charset="-122"/>
              </a:rPr>
              <a:t>University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accent2"/>
                </a:solidFill>
                <a:ea typeface="宋体" panose="02010600030101010101" pitchFamily="2" charset="-122"/>
              </a:rPr>
              <a:t>&amp; Northwestern </a:t>
            </a:r>
            <a:r>
              <a:rPr lang="en-US" altLang="en-US" sz="2400" dirty="0" err="1">
                <a:solidFill>
                  <a:schemeClr val="accent2"/>
                </a:solidFill>
                <a:ea typeface="宋体" panose="02010600030101010101" pitchFamily="2" charset="-122"/>
              </a:rPr>
              <a:t>Polytechnical</a:t>
            </a:r>
            <a:r>
              <a:rPr lang="en-US" altLang="en-US" sz="2400" dirty="0">
                <a:solidFill>
                  <a:schemeClr val="accent2"/>
                </a:solidFill>
                <a:ea typeface="宋体" panose="02010600030101010101" pitchFamily="2" charset="-122"/>
              </a:rPr>
              <a:t>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7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02A066-809A-4E19-8697-2C801E94BAFB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b="0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01000" cy="641350"/>
          </a:xfrm>
        </p:spPr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Speech perception of noise with binary gains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1152525"/>
            <a:ext cx="7772400" cy="2292350"/>
          </a:xfrm>
        </p:spPr>
        <p:txBody>
          <a:bodyPr/>
          <a:lstStyle/>
          <a:p>
            <a:pPr>
              <a:lnSpc>
                <a:spcPct val="8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smtClean="0"/>
              <a:t>Wang et al. (2008) found that, when LC is chosen to be the same as the input SNR, nearly perfect intelligibility is obtained when input SNR is -</a:t>
            </a:r>
            <a:r>
              <a:rPr lang="en-US" altLang="en-US" sz="2000" smtClean="0">
                <a:cs typeface="Times New Roman" panose="02020603050405020304" pitchFamily="18" charset="0"/>
              </a:rPr>
              <a:t>∞ </a:t>
            </a:r>
            <a:r>
              <a:rPr lang="en-US" altLang="en-US" sz="2000" smtClean="0"/>
              <a:t>dB (i.e. the mixture contains noise only with no target speech)</a:t>
            </a:r>
          </a:p>
          <a:p>
            <a:pPr>
              <a:lnSpc>
                <a:spcPct val="8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smtClean="0"/>
              <a:t>IBM modulated noise for ???</a:t>
            </a:r>
          </a:p>
        </p:txBody>
      </p:sp>
      <p:pic>
        <p:nvPicPr>
          <p:cNvPr id="19461" name="Picture 4" descr="SSN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2436813"/>
            <a:ext cx="2668588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 descr="2a_ibm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1a_ibm.t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 descr="3a_ibm.t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 descr="4a_ibm.t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 descr="5a_ibm.t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 descr="6a_ibm.t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1" descr="7a_ibm.t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 descr="8a_ibm.tif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3" descr="9a_ibm.tif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4" descr="oa_ibm.t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5" descr="za_ibm.tif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Down Arrow 26"/>
          <p:cNvSpPr/>
          <p:nvPr/>
        </p:nvSpPr>
        <p:spPr>
          <a:xfrm>
            <a:off x="4414838" y="5257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sp>
        <p:nvSpPr>
          <p:cNvPr id="19474" name="TextBox 20"/>
          <p:cNvSpPr txBox="1">
            <a:spLocks noChangeArrowheads="1"/>
          </p:cNvSpPr>
          <p:nvPr/>
        </p:nvSpPr>
        <p:spPr bwMode="auto">
          <a:xfrm>
            <a:off x="5565775" y="3119438"/>
            <a:ext cx="2281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0">
                <a:cs typeface="Times New Roman" panose="02020603050405020304" pitchFamily="18" charset="0"/>
              </a:rPr>
              <a:t>Speech shaped  noise (SSN)</a:t>
            </a:r>
          </a:p>
        </p:txBody>
      </p:sp>
      <p:pic>
        <p:nvPicPr>
          <p:cNvPr id="29" name="ssn_18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3609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FB64185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13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CE4FCF-8527-4EAF-8145-6E8034FB0728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b="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</a:t>
            </a:r>
            <a:r>
              <a:rPr lang="en-US" altLang="en-US" dirty="0" smtClean="0"/>
              <a:t>primer</a:t>
            </a:r>
            <a:endParaRPr lang="en-US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408113"/>
            <a:ext cx="7620000" cy="4038958"/>
          </a:xfrm>
        </p:spPr>
        <p:txBody>
          <a:bodyPr/>
          <a:lstStyle/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What is the cocktail party problem?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Ideal binary mask and speech intelligibility</a:t>
            </a:r>
            <a:endParaRPr lang="en-US" altLang="en-US" dirty="0" smtClean="0">
              <a:solidFill>
                <a:schemeClr val="accent4"/>
              </a:solidFill>
            </a:endParaRP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Speech separation as DNN based </a:t>
            </a:r>
            <a:r>
              <a:rPr lang="en-US" altLang="en-US" smtClean="0"/>
              <a:t>mask estimation</a:t>
            </a:r>
            <a:endParaRPr lang="en-US" altLang="en-US" sz="2400" dirty="0" smtClean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Speech intelligibility tests on hearing impaired listeners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Generalization to new noises</a:t>
            </a:r>
          </a:p>
          <a:p>
            <a:pPr lvl="2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Ideal ratio mask</a:t>
            </a:r>
          </a:p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dirty="0" smtClean="0">
                <a:solidFill>
                  <a:schemeClr val="accent4"/>
                </a:solidFill>
              </a:rPr>
              <a:t>Reverberant speech separation</a:t>
            </a:r>
            <a:endParaRPr lang="en-US" altLang="en-US" sz="2400" dirty="0" smtClean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Speaker separation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dirty="0" smtClean="0">
                <a:solidFill>
                  <a:schemeClr val="accent4"/>
                </a:solidFill>
              </a:rPr>
              <a:t>Talker-dependent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Talker-independent</a:t>
            </a:r>
          </a:p>
        </p:txBody>
      </p:sp>
    </p:spTree>
    <p:extLst>
      <p:ext uri="{BB962C8B-B14F-4D97-AF65-F5344CB8AC3E}">
        <p14:creationId xmlns:p14="http://schemas.microsoft.com/office/powerpoint/2010/main" val="35053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DNN as subband classifier (Wang &amp; Wang’13)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419475"/>
          </a:xfrm>
        </p:spPr>
        <p:txBody>
          <a:bodyPr/>
          <a:lstStyle/>
          <a:p>
            <a:r>
              <a:rPr lang="en-US" altLang="en-US" sz="2400" dirty="0" smtClean="0"/>
              <a:t>Y. Wang and Wang (2013) first introduced DNN to address the speech separation problem</a:t>
            </a:r>
          </a:p>
          <a:p>
            <a:pPr lvl="1"/>
            <a:r>
              <a:rPr lang="en-US" altLang="en-US" sz="2000" dirty="0" smtClean="0"/>
              <a:t>DNN is used for as a subband classifier, performing feature learning from raw acoustic features</a:t>
            </a:r>
          </a:p>
          <a:p>
            <a:pPr lvl="1"/>
            <a:r>
              <a:rPr lang="en-US" altLang="en-US" dirty="0"/>
              <a:t>Classification aims to estimate the </a:t>
            </a:r>
            <a:r>
              <a:rPr lang="en-US" altLang="en-US" dirty="0" smtClean="0"/>
              <a:t>IBM</a:t>
            </a:r>
            <a:endParaRPr lang="en-US" altLang="en-US" dirty="0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00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886200" y="169068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9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DNN as subband classifier (Wang &amp; Wang’13)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400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3886200" y="169068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pic>
        <p:nvPicPr>
          <p:cNvPr id="23557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3505200"/>
            <a:ext cx="44894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4000500" y="2543175"/>
            <a:ext cx="381000" cy="1433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000" b="0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91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Extensive training with DNN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Training on 200 randomly chosen utterances from both male and female IEEE speakers, mixed with 100 environmental noises at 0 dB (~17 hours long)</a:t>
            </a:r>
          </a:p>
          <a:p>
            <a:pPr lvl="1"/>
            <a:r>
              <a:rPr lang="en-US" altLang="en-US" sz="2000" dirty="0" smtClean="0"/>
              <a:t>Six million fully dense training samples in each channel, with 64 channels in total</a:t>
            </a:r>
          </a:p>
          <a:p>
            <a:r>
              <a:rPr lang="en-US" altLang="en-US" sz="2400" dirty="0" smtClean="0"/>
              <a:t>Evaluated on 20 unseen speakers mixed with 20 unseen noises at 0 dB</a:t>
            </a:r>
          </a:p>
          <a:p>
            <a:r>
              <a:rPr lang="en-US" altLang="en-US" dirty="0" smtClean="0"/>
              <a:t>DNN based classifier produced the state-of-the-art separation results at the time</a:t>
            </a:r>
            <a:endParaRPr lang="en-US" altLang="en-US" sz="2400" dirty="0" smtClean="0"/>
          </a:p>
          <a:p>
            <a:pPr lvl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57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Speech intelligibility evaluation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Healy et al. (2013)</a:t>
            </a:r>
            <a:r>
              <a:rPr lang="en-US" altLang="en-US" sz="2400" dirty="0" smtClean="0"/>
              <a:t> subsequently </a:t>
            </a:r>
            <a:r>
              <a:rPr lang="en-US" altLang="en-US" dirty="0" smtClean="0"/>
              <a:t>evaluated the classifier on</a:t>
            </a:r>
            <a:r>
              <a:rPr lang="en-US" altLang="en-US" sz="2400" dirty="0" smtClean="0"/>
              <a:t> speech intelligibility of hearing-impaired listeners</a:t>
            </a:r>
          </a:p>
          <a:p>
            <a:pPr lvl="1"/>
            <a:r>
              <a:rPr lang="en-US" altLang="en-US" sz="2000" dirty="0" smtClean="0"/>
              <a:t>A very challenging problem: “The interfering effect of background noise is the single greatest problem reported by hearing aid wearers” (Dillon’12)</a:t>
            </a:r>
          </a:p>
          <a:p>
            <a:r>
              <a:rPr lang="en-US" altLang="en-US" sz="2400" dirty="0" smtClean="0"/>
              <a:t>Two stage DNN training to incorporate T-F context in classification</a:t>
            </a:r>
            <a:endParaRPr lang="en-US" altLang="en-US" dirty="0" smtClean="0"/>
          </a:p>
        </p:txBody>
      </p:sp>
      <p:pic>
        <p:nvPicPr>
          <p:cNvPr id="57348" name="Picture 3" descr="Fig_1_h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256088"/>
            <a:ext cx="787717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30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 and sound demos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60388" y="5064125"/>
            <a:ext cx="7750175" cy="1330325"/>
          </a:xfrm>
        </p:spPr>
        <p:txBody>
          <a:bodyPr/>
          <a:lstStyle/>
          <a:p>
            <a:r>
              <a:rPr lang="en-US" altLang="en-US" sz="2000" smtClean="0"/>
              <a:t>Both HI and NH listeners showed intelligibility improvements</a:t>
            </a:r>
          </a:p>
          <a:p>
            <a:r>
              <a:rPr lang="en-US" altLang="en-US" sz="2000" smtClean="0"/>
              <a:t>HI subjects with separation outperformed NH subjects without separation</a:t>
            </a:r>
          </a:p>
        </p:txBody>
      </p:sp>
      <p:pic>
        <p:nvPicPr>
          <p:cNvPr id="59396" name="Picture 3" descr="Fig_5_low_re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24429" r="27266" b="33771"/>
          <a:stretch>
            <a:fillRect/>
          </a:stretch>
        </p:blipFill>
        <p:spPr bwMode="auto">
          <a:xfrm>
            <a:off x="2301875" y="1139825"/>
            <a:ext cx="45720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9397" name="Straight Connector 6"/>
          <p:cNvCxnSpPr>
            <a:cxnSpLocks noChangeShapeType="1"/>
          </p:cNvCxnSpPr>
          <p:nvPr/>
        </p:nvCxnSpPr>
        <p:spPr bwMode="auto">
          <a:xfrm>
            <a:off x="3700463" y="1965325"/>
            <a:ext cx="19542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398" name="Straight Connector 9"/>
          <p:cNvCxnSpPr>
            <a:cxnSpLocks noChangeShapeType="1"/>
          </p:cNvCxnSpPr>
          <p:nvPr/>
        </p:nvCxnSpPr>
        <p:spPr bwMode="auto">
          <a:xfrm>
            <a:off x="3700463" y="3875088"/>
            <a:ext cx="1954212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v60922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636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609225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541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6122250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343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v612225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3431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v6112250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4115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6112251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34194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v6142250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4152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v6142267.wav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41529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56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7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Generalization to new noises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906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400" dirty="0" smtClean="0"/>
              <a:t>While </a:t>
            </a:r>
            <a:r>
              <a:rPr lang="en-US" altLang="en-US" sz="2400" dirty="0"/>
              <a:t>previous speech intelligibility results are impressive, a major limitation is that training and test noise samples were drawn from the same noise </a:t>
            </a:r>
            <a:r>
              <a:rPr lang="en-US" altLang="en-US" sz="2400" dirty="0" smtClean="0"/>
              <a:t>segments</a:t>
            </a:r>
          </a:p>
          <a:p>
            <a:pPr lvl="1">
              <a:defRPr/>
            </a:pPr>
            <a:r>
              <a:rPr lang="en-US" altLang="en-US" sz="2000" dirty="0" smtClean="0"/>
              <a:t>Speech </a:t>
            </a:r>
            <a:r>
              <a:rPr lang="en-US" altLang="en-US" sz="2000" dirty="0"/>
              <a:t>utterances were </a:t>
            </a:r>
            <a:r>
              <a:rPr lang="en-US" altLang="en-US" sz="2000" dirty="0" smtClean="0"/>
              <a:t>different</a:t>
            </a:r>
          </a:p>
          <a:p>
            <a:pPr lvl="1">
              <a:defRPr/>
            </a:pPr>
            <a:r>
              <a:rPr lang="en-US" altLang="en-US" sz="2000" dirty="0" smtClean="0"/>
              <a:t>Noise </a:t>
            </a:r>
            <a:r>
              <a:rPr lang="en-US" altLang="en-US" sz="2000" dirty="0"/>
              <a:t>samples were </a:t>
            </a:r>
            <a:r>
              <a:rPr lang="en-US" altLang="en-US" sz="2000" dirty="0" smtClean="0"/>
              <a:t>randomized</a:t>
            </a:r>
          </a:p>
          <a:p>
            <a:pPr>
              <a:defRPr/>
            </a:pPr>
            <a:r>
              <a:rPr lang="en-US" altLang="en-US" dirty="0"/>
              <a:t>This limitation can be addressed through large-scale training for IRM estimation (Chen et al.’16) </a:t>
            </a:r>
            <a:endParaRPr lang="en-US" altLang="en-US" dirty="0" smtClean="0"/>
          </a:p>
          <a:p>
            <a:pPr>
              <a:defRPr/>
            </a:pPr>
            <a:endParaRPr lang="en-US" altLang="en-US" dirty="0"/>
          </a:p>
          <a:p>
            <a:pPr marL="457200" lvl="1" indent="0">
              <a:buFontTx/>
              <a:buNone/>
              <a:defRPr/>
            </a:pPr>
            <a:endParaRPr lang="en-US" altLang="en-US" sz="2500" dirty="0" smtClean="0"/>
          </a:p>
          <a:p>
            <a:pPr marL="457200" lvl="1" indent="0">
              <a:buFontTx/>
              <a:buNone/>
              <a:defRPr/>
            </a:pPr>
            <a:endParaRPr lang="en-US" altLang="en-US" sz="2500" dirty="0"/>
          </a:p>
          <a:p>
            <a:pPr lvl="1">
              <a:defRPr/>
            </a:pPr>
            <a:r>
              <a:rPr lang="en-US" altLang="en-US" sz="2000" dirty="0" smtClean="0"/>
              <a:t>IRM </a:t>
            </a:r>
            <a:r>
              <a:rPr lang="en-US" altLang="en-US" sz="2000" dirty="0"/>
              <a:t>can be viewed as a soft version of the </a:t>
            </a:r>
            <a:r>
              <a:rPr lang="en-US" altLang="en-US" sz="2000" dirty="0" smtClean="0"/>
              <a:t>IBM</a:t>
            </a:r>
            <a:endParaRPr lang="en-US" altLang="en-US" sz="2000" dirty="0"/>
          </a:p>
        </p:txBody>
      </p:sp>
      <p:graphicFrame>
        <p:nvGraphicFramePr>
          <p:cNvPr id="307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35104"/>
              </p:ext>
            </p:extLst>
          </p:nvPr>
        </p:nvGraphicFramePr>
        <p:xfrm>
          <a:off x="1045087" y="4333875"/>
          <a:ext cx="56261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Equation" r:id="rId4" imgW="3149600" imgH="482600" progId="Equation.3">
                  <p:embed/>
                </p:oleObj>
              </mc:Choice>
              <mc:Fallback>
                <p:oleObj name="Equation" r:id="rId4" imgW="3149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087" y="4333875"/>
                        <a:ext cx="56261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Large-scale training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37750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dirty="0" smtClean="0">
                <a:cs typeface="Arial" charset="0"/>
              </a:rPr>
              <a:t>Training set consisted of 560 IEEE sentences mixed with 10,000 (10K) non-speech noises (a total of 640,000 mixtures)</a:t>
            </a:r>
          </a:p>
          <a:p>
            <a:pPr lvl="1">
              <a:defRPr/>
            </a:pPr>
            <a:r>
              <a:rPr lang="en-US" altLang="en-US" dirty="0" smtClean="0"/>
              <a:t>The total duration of the noises is about 125 h, and the total duration of training mixtures is about 380 h</a:t>
            </a:r>
          </a:p>
          <a:p>
            <a:pPr lvl="1">
              <a:defRPr/>
            </a:pPr>
            <a:r>
              <a:rPr lang="en-US" altLang="en-US" dirty="0" smtClean="0"/>
              <a:t>Training SNR is fixed to -2 dB</a:t>
            </a:r>
          </a:p>
          <a:p>
            <a:pPr>
              <a:defRPr/>
            </a:pPr>
            <a:r>
              <a:rPr lang="en-US" altLang="en-US" dirty="0" smtClean="0"/>
              <a:t>The only feature used is the simple T-F unit energy</a:t>
            </a:r>
          </a:p>
          <a:p>
            <a:pPr>
              <a:defRPr/>
            </a:pPr>
            <a:r>
              <a:rPr lang="en-US" altLang="en-US" dirty="0" smtClean="0"/>
              <a:t>DNN architecture consists of 5 hidden layers, each with 2048 units</a:t>
            </a:r>
          </a:p>
          <a:p>
            <a:pPr>
              <a:defRPr/>
            </a:pPr>
            <a:r>
              <a:rPr lang="en-US" altLang="en-US" dirty="0" smtClean="0"/>
              <a:t>Test utterances and noises are both different from those used in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2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STOI performance at -2 dB input SNR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23975" y="1485900"/>
          <a:ext cx="6756398" cy="3203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700"/>
                <a:gridCol w="1018116"/>
                <a:gridCol w="1018822"/>
                <a:gridCol w="1018116"/>
                <a:gridCol w="1018822"/>
                <a:gridCol w="1018822"/>
              </a:tblGrid>
              <a:tr h="62064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Babble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Cafeteria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Factory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Babble2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Average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Unprocessed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0.596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0.608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100-noise model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0.704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0.688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0.706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592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10K-noise model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0.783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0.807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0.786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  <a:tr h="8061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Noise-dependent model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0.770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0.802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0.762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0.792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0" marR="68570" marT="0" marB="0" anchor="ctr"/>
                </a:tc>
              </a:tr>
            </a:tbl>
          </a:graphicData>
        </a:graphic>
      </p:graphicFrame>
      <p:sp>
        <p:nvSpPr>
          <p:cNvPr id="36911" name="Content Placeholder 2"/>
          <p:cNvSpPr>
            <a:spLocks noGrp="1"/>
          </p:cNvSpPr>
          <p:nvPr>
            <p:ph idx="1"/>
          </p:nvPr>
        </p:nvSpPr>
        <p:spPr>
          <a:xfrm>
            <a:off x="660400" y="5049838"/>
            <a:ext cx="8001000" cy="1011237"/>
          </a:xfrm>
        </p:spPr>
        <p:txBody>
          <a:bodyPr/>
          <a:lstStyle/>
          <a:p>
            <a:r>
              <a:rPr lang="en-US" altLang="en-US" sz="1800" smtClean="0"/>
              <a:t>STOI is a standard metric for predicted speech intelligibility</a:t>
            </a:r>
          </a:p>
          <a:p>
            <a:r>
              <a:rPr lang="en-US" altLang="en-US" sz="1800" smtClean="0"/>
              <a:t>DNN model with large-scale training provides similar results to noise-dependent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1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CE4FCF-8527-4EAF-8145-6E8034FB0728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b="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</a:t>
            </a:r>
            <a:r>
              <a:rPr lang="en-US" altLang="en-US" dirty="0" smtClean="0"/>
              <a:t>primer</a:t>
            </a:r>
            <a:endParaRPr lang="en-US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408113"/>
            <a:ext cx="7620000" cy="4038958"/>
          </a:xfrm>
        </p:spPr>
        <p:txBody>
          <a:bodyPr/>
          <a:lstStyle/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What is the cocktail party problem?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Ideal binary mask and speech intelligibility</a:t>
            </a:r>
            <a:endParaRPr lang="en-US" altLang="en-US" dirty="0" smtClean="0"/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Speech separation as DNN based </a:t>
            </a:r>
            <a:r>
              <a:rPr lang="en-US" altLang="en-US" dirty="0" smtClean="0"/>
              <a:t>mask estimation</a:t>
            </a:r>
            <a:endParaRPr lang="en-US" altLang="en-US" sz="2400" dirty="0" smtClean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Speech intelligibility tests on hearing impaired listeners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Generalization to new noises</a:t>
            </a:r>
          </a:p>
          <a:p>
            <a:pPr lvl="2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Ideal ratio mask</a:t>
            </a: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Reverberant speech separation</a:t>
            </a:r>
            <a:endParaRPr lang="en-US" altLang="en-US" sz="2400" dirty="0" smtClean="0"/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Speaker separation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Talker-dependent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Talker-independent</a:t>
            </a:r>
          </a:p>
        </p:txBody>
      </p:sp>
    </p:spTree>
    <p:extLst>
      <p:ext uri="{BB962C8B-B14F-4D97-AF65-F5344CB8AC3E}">
        <p14:creationId xmlns:p14="http://schemas.microsoft.com/office/powerpoint/2010/main" val="18508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Listening test results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60388" y="5064125"/>
            <a:ext cx="7750175" cy="13303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smtClean="0">
                <a:cs typeface="Arial" panose="020B0604020202020204" pitchFamily="34" charset="0"/>
              </a:rPr>
              <a:t>Both NH and HI listeners received benefit from algorithm processing in all conditions, with larger benefits for HI listeners</a:t>
            </a:r>
            <a:endParaRPr lang="en-US" altLang="en-US" sz="1800" b="0" smtClean="0"/>
          </a:p>
          <a:p>
            <a:endParaRPr lang="en-US" altLang="en-US" sz="2000" smtClean="0"/>
          </a:p>
        </p:txBody>
      </p:sp>
      <p:pic>
        <p:nvPicPr>
          <p:cNvPr id="4096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161256"/>
            <a:ext cx="4699000" cy="373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29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CE4FCF-8527-4EAF-8145-6E8034FB0728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b="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</a:t>
            </a:r>
            <a:r>
              <a:rPr lang="en-US" altLang="en-US" dirty="0" smtClean="0"/>
              <a:t>primer</a:t>
            </a:r>
            <a:endParaRPr lang="en-US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408113"/>
            <a:ext cx="7620000" cy="4038958"/>
          </a:xfrm>
        </p:spPr>
        <p:txBody>
          <a:bodyPr/>
          <a:lstStyle/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What is the cocktail party problem?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Ideal binary mask and speech intelligibility</a:t>
            </a:r>
            <a:endParaRPr lang="en-US" altLang="en-US" dirty="0" smtClean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Speech separation as DNN based </a:t>
            </a:r>
            <a:r>
              <a:rPr lang="en-US" altLang="en-US" dirty="0" smtClean="0">
                <a:solidFill>
                  <a:schemeClr val="accent4"/>
                </a:solidFill>
              </a:rPr>
              <a:t>mask estimation</a:t>
            </a:r>
            <a:endParaRPr lang="en-US" altLang="en-US" sz="2400" dirty="0" smtClean="0">
              <a:solidFill>
                <a:schemeClr val="accent4"/>
              </a:solidFill>
            </a:endParaRP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Speech intelligibility tests on hearing impaired listeners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Generalization to new noises</a:t>
            </a:r>
          </a:p>
          <a:p>
            <a:pPr lvl="2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1800" dirty="0" smtClean="0">
                <a:solidFill>
                  <a:schemeClr val="accent4"/>
                </a:solidFill>
              </a:rPr>
              <a:t>Ideal ratio mask</a:t>
            </a: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Reverberant speech separation</a:t>
            </a:r>
            <a:endParaRPr lang="en-US" altLang="en-US" sz="2400" dirty="0" smtClean="0"/>
          </a:p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Speaker separation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dirty="0" smtClean="0">
                <a:solidFill>
                  <a:schemeClr val="accent4"/>
                </a:solidFill>
              </a:rPr>
              <a:t>Talker-dependent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Talker-independent</a:t>
            </a:r>
          </a:p>
        </p:txBody>
      </p:sp>
    </p:spTree>
    <p:extLst>
      <p:ext uri="{BB962C8B-B14F-4D97-AF65-F5344CB8AC3E}">
        <p14:creationId xmlns:p14="http://schemas.microsoft.com/office/powerpoint/2010/main" val="1053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Reverberation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664280"/>
          </a:xfrm>
        </p:spPr>
        <p:txBody>
          <a:bodyPr/>
          <a:lstStyle/>
          <a:p>
            <a:r>
              <a:rPr lang="en-US" altLang="en-US" dirty="0" smtClean="0"/>
              <a:t>Reverberation </a:t>
            </a:r>
            <a:r>
              <a:rPr lang="en-US" altLang="en-US" dirty="0"/>
              <a:t>is </a:t>
            </a:r>
            <a:r>
              <a:rPr lang="en-US" altLang="en-US" dirty="0" smtClean="0"/>
              <a:t>everywhere: Reflections </a:t>
            </a:r>
            <a:r>
              <a:rPr lang="en-US" altLang="en-US" dirty="0"/>
              <a:t>of the sound source (direct sound) from various surfaces </a:t>
            </a:r>
            <a:endParaRPr lang="en-US" alt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Reverberation </a:t>
            </a:r>
            <a:r>
              <a:rPr lang="en-US" dirty="0"/>
              <a:t>and background noise have confounding effects and can severely degrade speech intelligibility for HI listeners </a:t>
            </a:r>
            <a:r>
              <a:rPr lang="en-US" dirty="0" smtClean="0"/>
              <a:t>(</a:t>
            </a:r>
            <a:r>
              <a:rPr lang="en-US" dirty="0" err="1" smtClean="0"/>
              <a:t>Nabelek</a:t>
            </a:r>
            <a:r>
              <a:rPr lang="en-US" dirty="0" smtClean="0"/>
              <a:t> &amp; Mason’81)</a:t>
            </a:r>
            <a:endParaRPr lang="en-US" dirty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 algn="just">
              <a:lnSpc>
                <a:spcPct val="90000"/>
              </a:lnSpc>
              <a:buClr>
                <a:srgbClr val="3333CC"/>
              </a:buClr>
            </a:pPr>
            <a:endParaRPr lang="en-US" altLang="zh-CN" sz="2400" dirty="0" smtClean="0">
              <a:ea typeface="宋体" panose="02010600030101010101" pitchFamily="2" charset="-122"/>
            </a:endParaRPr>
          </a:p>
          <a:p>
            <a:pPr algn="just">
              <a:lnSpc>
                <a:spcPct val="90000"/>
              </a:lnSpc>
              <a:buClr>
                <a:srgbClr val="3333CC"/>
              </a:buClr>
            </a:pPr>
            <a:endParaRPr lang="en-US" altLang="zh-CN" sz="2400" dirty="0" smtClean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D320D4-DF78-4929-9B19-C65A32752CBA}" type="slidenum">
              <a:rPr lang="en-US" altLang="en-US" sz="14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b="0" smtClean="0"/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19" y="2282210"/>
            <a:ext cx="3916875" cy="24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1403" y="3106404"/>
            <a:ext cx="250986" cy="3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36148-36FC-4163-9465-A93E2C44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737368D1-9B39-41C1-AB08-B7A516ACD5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Reverberant-noisy signal </a:t>
                </a:r>
                <a:r>
                  <a:rPr lang="en-US" dirty="0"/>
                  <a:t>model</a:t>
                </a:r>
                <a:endParaRPr lang="en-US" b="0" dirty="0"/>
              </a:p>
              <a:p>
                <a:pPr marL="0" indent="0">
                  <a:buNone/>
                </a:pP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lvl="1"/>
                <a:endParaRPr lang="en-US" altLang="en-US" dirty="0" smtClean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en-US" dirty="0" smtClean="0">
                    <a:cs typeface="Times New Roman" panose="02020603050405020304" pitchFamily="18" charset="0"/>
                  </a:rPr>
                  <a:t>Clean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(anechoic) speech: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s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altLang="en-US" dirty="0">
                    <a:cs typeface="Times New Roman" panose="02020603050405020304" pitchFamily="18" charset="0"/>
                  </a:rPr>
                  <a:t>Room impulse 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response: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)</a:t>
                </a:r>
              </a:p>
              <a:p>
                <a:pPr lvl="1"/>
                <a:r>
                  <a:rPr lang="en-US" dirty="0" smtClean="0"/>
                  <a:t>Background </a:t>
                </a:r>
                <a:r>
                  <a:rPr lang="en-US" dirty="0"/>
                  <a:t>noise: </a:t>
                </a:r>
                <a:r>
                  <a:rPr lang="en-US" i="1" dirty="0"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)</a:t>
                </a:r>
                <a:endParaRPr lang="en-US" altLang="en-US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en-US" dirty="0" smtClean="0">
                    <a:cs typeface="Times New Roman" panose="02020603050405020304" pitchFamily="18" charset="0"/>
                  </a:rPr>
                  <a:t>Reverberant-noisy 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speech 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signal: 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y</a:t>
                </a:r>
                <a:r>
                  <a:rPr lang="en-US" altLang="en-US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cs typeface="Times New Roman" panose="02020603050405020304" pitchFamily="18" charset="0"/>
                  </a:rPr>
                  <a:t>t</a:t>
                </a:r>
                <a:r>
                  <a:rPr lang="en-US" altLang="en-US" dirty="0" smtClean="0">
                    <a:cs typeface="Times New Roman" panose="02020603050405020304" pitchFamily="18" charset="0"/>
                  </a:rPr>
                  <a:t>)</a:t>
                </a:r>
                <a:endParaRPr lang="en-US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37368D1-9B39-41C1-AB08-B7A516ACD5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48" t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76F817-D09A-497A-8B28-560A9065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79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36148-36FC-4163-9465-A93E2C44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spectral mapping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737368D1-9B39-41C1-AB08-B7A516ACD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3586316" cy="5088194"/>
          </a:xfrm>
        </p:spPr>
        <p:txBody>
          <a:bodyPr/>
          <a:lstStyle/>
          <a:p>
            <a:r>
              <a:rPr lang="en-US" dirty="0" smtClean="0"/>
              <a:t>Han et al. (2015) conducted the first  DNN study on dereverberation and denoising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dirty="0"/>
              <a:t>DNN </a:t>
            </a:r>
            <a:r>
              <a:rPr lang="en-US" altLang="en-US" dirty="0" smtClean="0"/>
              <a:t>was trained to </a:t>
            </a:r>
            <a:r>
              <a:rPr lang="en-US" altLang="en-US" dirty="0"/>
              <a:t>learn the mapping from the spectrum of </a:t>
            </a:r>
            <a:r>
              <a:rPr lang="en-US" altLang="en-US" dirty="0" smtClean="0"/>
              <a:t>reverberant-noisy </a:t>
            </a:r>
            <a:r>
              <a:rPr lang="en-US" altLang="en-US" dirty="0"/>
              <a:t>speech </a:t>
            </a:r>
            <a:r>
              <a:rPr lang="en-US" altLang="en-US" dirty="0">
                <a:sym typeface="Wingdings" pitchFamily="2" charset="2"/>
              </a:rPr>
              <a:t>to the spectrum </a:t>
            </a:r>
            <a:r>
              <a:rPr lang="en-US" altLang="en-US" dirty="0" smtClean="0">
                <a:sym typeface="Wingdings" pitchFamily="2" charset="2"/>
              </a:rPr>
              <a:t>of anechoic speech (Lu et al.’13; Xu et al.’14; Han et al.’14)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ym typeface="Wingdings" pitchFamily="2" charset="2"/>
              </a:rPr>
              <a:t>However, an informal listening test indicates no speech intelligibility gain for HI listeners</a:t>
            </a:r>
            <a:endParaRPr lang="en-US" altLang="en-US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76F817-D09A-497A-8B28-560A9065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716" y="1182688"/>
            <a:ext cx="4516934" cy="49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06032" y="5132729"/>
            <a:ext cx="1327286" cy="480131"/>
          </a:xfrm>
          <a:prstGeom prst="rect">
            <a:avLst/>
          </a:prstGeom>
          <a:solidFill>
            <a:schemeClr val="tx1"/>
          </a:solidFill>
        </p:spPr>
        <p:txBody>
          <a:bodyPr wrap="none" lIns="0" rIns="0">
            <a:spAutoFit/>
          </a:bodyPr>
          <a:lstStyle/>
          <a:p>
            <a:pPr algn="ctr"/>
            <a:r>
              <a:rPr lang="en-US" altLang="en-US" sz="1400" dirty="0" smtClean="0"/>
              <a:t>Reverberant-noisy</a:t>
            </a:r>
          </a:p>
          <a:p>
            <a:pPr algn="ctr"/>
            <a:r>
              <a:rPr lang="en-US" sz="1400" dirty="0" smtClean="0"/>
              <a:t>speech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706032" y="1548871"/>
            <a:ext cx="689291" cy="480131"/>
          </a:xfrm>
          <a:prstGeom prst="rect">
            <a:avLst/>
          </a:prstGeom>
          <a:solidFill>
            <a:schemeClr val="tx1"/>
          </a:solidFill>
        </p:spPr>
        <p:txBody>
          <a:bodyPr wrap="none" lIns="0" rIns="0">
            <a:spAutoFit/>
          </a:bodyPr>
          <a:lstStyle/>
          <a:p>
            <a:pPr algn="ctr"/>
            <a:r>
              <a:rPr lang="en-US" altLang="en-US" sz="1400" dirty="0" smtClean="0"/>
              <a:t>Anechoic</a:t>
            </a:r>
          </a:p>
          <a:p>
            <a:pPr algn="ctr"/>
            <a:r>
              <a:rPr lang="en-US" sz="1400" dirty="0" smtClean="0"/>
              <a:t>speech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57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36148-36FC-4163-9465-A93E2C44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of reverberant-noisy speech as mask estimation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737368D1-9B39-41C1-AB08-B7A516ACD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Zhao et al. (2018) recently approached dereverberation </a:t>
            </a:r>
            <a:r>
              <a:rPr lang="en-US" dirty="0"/>
              <a:t>and </a:t>
            </a:r>
            <a:r>
              <a:rPr lang="en-US" dirty="0" smtClean="0"/>
              <a:t>denoising as IRM estimation</a:t>
            </a:r>
          </a:p>
          <a:p>
            <a:r>
              <a:rPr lang="en-US" dirty="0" smtClean="0"/>
              <a:t>The input is a </a:t>
            </a:r>
            <a:r>
              <a:rPr lang="en-US" dirty="0"/>
              <a:t>set of complementary </a:t>
            </a:r>
            <a:r>
              <a:rPr lang="en-US" dirty="0" smtClean="0"/>
              <a:t>features</a:t>
            </a:r>
            <a:endParaRPr lang="en-US" dirty="0"/>
          </a:p>
          <a:p>
            <a:r>
              <a:rPr lang="en-US" dirty="0" smtClean="0"/>
              <a:t>DNN </a:t>
            </a:r>
            <a:r>
              <a:rPr lang="en-US" dirty="0"/>
              <a:t>architecture</a:t>
            </a:r>
          </a:p>
          <a:p>
            <a:pPr lvl="1"/>
            <a:r>
              <a:rPr lang="en-US" dirty="0"/>
              <a:t>Feedforward network with four hidden layers, each with 2048 </a:t>
            </a:r>
            <a:r>
              <a:rPr lang="en-US" dirty="0" smtClean="0"/>
              <a:t>units</a:t>
            </a:r>
          </a:p>
          <a:p>
            <a:r>
              <a:rPr lang="en-US" dirty="0" smtClean="0"/>
              <a:t>Speech intelligibility evaluation of enhanced speech on HI and NH listeners 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everberation time (T60) is 0.6 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76F817-D09A-497A-8B28-560A9065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19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DF545-4DDF-46D9-ACCD-8ECCE5C5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demos - typical stimuli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87DFBF-C9EB-4B2E-8799-02D043BF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69C122-267D-44BF-B49B-84A858244073}"/>
              </a:ext>
            </a:extLst>
          </p:cNvPr>
          <p:cNvSpPr txBox="1"/>
          <p:nvPr/>
        </p:nvSpPr>
        <p:spPr>
          <a:xfrm>
            <a:off x="885825" y="1295400"/>
            <a:ext cx="215265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SSN (-</a:t>
            </a:r>
            <a:r>
              <a:rPr lang="en-US" dirty="0" smtClean="0"/>
              <a:t>5 dB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BE598A-8966-4B4C-BD29-B275E89CA23A}"/>
              </a:ext>
            </a:extLst>
          </p:cNvPr>
          <p:cNvSpPr txBox="1"/>
          <p:nvPr/>
        </p:nvSpPr>
        <p:spPr>
          <a:xfrm>
            <a:off x="5629275" y="1295400"/>
            <a:ext cx="240982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Babble (</a:t>
            </a:r>
            <a:r>
              <a:rPr lang="en-US" dirty="0" smtClean="0"/>
              <a:t>0 dB</a:t>
            </a:r>
            <a:r>
              <a:rPr lang="en-US" dirty="0"/>
              <a:t>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93D66CE4-1B34-41E3-9558-9234FE63FB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5825" y="2099569"/>
          <a:ext cx="2714626" cy="184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>
                      <a16:colId xmlns:a16="http://schemas.microsoft.com/office/drawing/2014/main" xmlns="" val="93949622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xmlns="" val="1398151869"/>
                    </a:ext>
                  </a:extLst>
                </a:gridCol>
              </a:tblGrid>
              <a:tr h="460945">
                <a:tc>
                  <a:txBody>
                    <a:bodyPr/>
                    <a:lstStyle/>
                    <a:p>
                      <a:r>
                        <a:rPr lang="en-US" dirty="0"/>
                        <a:t>Example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35987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unprocessed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41248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994811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02358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468710DB-FD55-468B-BE74-39C00F25B7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5825" y="4347470"/>
          <a:ext cx="2714626" cy="184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>
                      <a16:colId xmlns:a16="http://schemas.microsoft.com/office/drawing/2014/main" xmlns="" val="93949622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xmlns="" val="1398151869"/>
                    </a:ext>
                  </a:extLst>
                </a:gridCol>
              </a:tblGrid>
              <a:tr h="460945">
                <a:tc>
                  <a:txBody>
                    <a:bodyPr/>
                    <a:lstStyle/>
                    <a:p>
                      <a:r>
                        <a:rPr lang="en-US" dirty="0"/>
                        <a:t>Example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35987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unprocessed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41248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994811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02358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0B0F3276-10DB-4131-B78D-BF5CE8BBDB0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9275" y="2099569"/>
          <a:ext cx="2714626" cy="184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>
                      <a16:colId xmlns:a16="http://schemas.microsoft.com/office/drawing/2014/main" xmlns="" val="93949622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xmlns="" val="1398151869"/>
                    </a:ext>
                  </a:extLst>
                </a:gridCol>
              </a:tblGrid>
              <a:tr h="460945">
                <a:tc>
                  <a:txBody>
                    <a:bodyPr/>
                    <a:lstStyle/>
                    <a:p>
                      <a:r>
                        <a:rPr lang="en-US" dirty="0"/>
                        <a:t>Example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35987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unprocessed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41248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994811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02358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FA328B45-FF54-48CD-9307-03D36E2BEB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29275" y="4347470"/>
          <a:ext cx="2714626" cy="184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13">
                  <a:extLst>
                    <a:ext uri="{9D8B030D-6E8A-4147-A177-3AD203B41FA5}">
                      <a16:colId xmlns:a16="http://schemas.microsoft.com/office/drawing/2014/main" xmlns="" val="93949622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xmlns="" val="1398151869"/>
                    </a:ext>
                  </a:extLst>
                </a:gridCol>
              </a:tblGrid>
              <a:tr h="460945">
                <a:tc>
                  <a:txBody>
                    <a:bodyPr/>
                    <a:lstStyle/>
                    <a:p>
                      <a:r>
                        <a:rPr lang="en-US" dirty="0"/>
                        <a:t>Example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035987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unprocessed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412487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processed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994811"/>
                  </a:ext>
                </a:extLst>
              </a:tr>
              <a:tr h="46094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clean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0023584"/>
                  </a:ext>
                </a:extLst>
              </a:tr>
            </a:tbl>
          </a:graphicData>
        </a:graphic>
      </p:graphicFrame>
      <p:pic>
        <p:nvPicPr>
          <p:cNvPr id="13" name="F501">
            <a:hlinkClick r:id="" action="ppaction://media"/>
            <a:extLst>
              <a:ext uri="{FF2B5EF4-FFF2-40B4-BE49-F238E27FC236}">
                <a16:creationId xmlns:a16="http://schemas.microsoft.com/office/drawing/2014/main" xmlns="" id="{43C039EE-E27B-43CD-8562-8C9D11CEF4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33675" y="3488185"/>
            <a:ext cx="438150" cy="438150"/>
          </a:xfrm>
          <a:prstGeom prst="rect">
            <a:avLst/>
          </a:prstGeom>
        </p:spPr>
      </p:pic>
      <p:pic>
        <p:nvPicPr>
          <p:cNvPr id="14" name="F503">
            <a:hlinkClick r:id="" action="ppaction://media"/>
            <a:extLst>
              <a:ext uri="{FF2B5EF4-FFF2-40B4-BE49-F238E27FC236}">
                <a16:creationId xmlns:a16="http://schemas.microsoft.com/office/drawing/2014/main" xmlns="" id="{910B6240-70AC-4471-88B6-0A635EBC77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05700" y="5724526"/>
            <a:ext cx="438912" cy="438912"/>
          </a:xfrm>
          <a:prstGeom prst="rect">
            <a:avLst/>
          </a:prstGeom>
        </p:spPr>
      </p:pic>
      <p:pic>
        <p:nvPicPr>
          <p:cNvPr id="15" name="F501">
            <a:hlinkClick r:id="" action="ppaction://media"/>
            <a:extLst>
              <a:ext uri="{FF2B5EF4-FFF2-40B4-BE49-F238E27FC236}">
                <a16:creationId xmlns:a16="http://schemas.microsoft.com/office/drawing/2014/main" xmlns="" id="{1054E42D-4CA2-477D-94E4-89900B4CE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05700" y="3488185"/>
            <a:ext cx="438150" cy="438150"/>
          </a:xfrm>
          <a:prstGeom prst="rect">
            <a:avLst/>
          </a:prstGeom>
        </p:spPr>
      </p:pic>
      <p:pic>
        <p:nvPicPr>
          <p:cNvPr id="16" name="F504">
            <a:hlinkClick r:id="" action="ppaction://media"/>
            <a:extLst>
              <a:ext uri="{FF2B5EF4-FFF2-40B4-BE49-F238E27FC236}">
                <a16:creationId xmlns:a16="http://schemas.microsoft.com/office/drawing/2014/main" xmlns="" id="{8998B94A-AA09-4BD5-8557-93CC55DB8A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32913" y="5724526"/>
            <a:ext cx="438912" cy="438912"/>
          </a:xfrm>
          <a:prstGeom prst="rect">
            <a:avLst/>
          </a:prstGeom>
        </p:spPr>
      </p:pic>
      <p:pic>
        <p:nvPicPr>
          <p:cNvPr id="20" name="F501_RIR06_m5dBs">
            <a:hlinkClick r:id="" action="ppaction://media"/>
            <a:extLst>
              <a:ext uri="{FF2B5EF4-FFF2-40B4-BE49-F238E27FC236}">
                <a16:creationId xmlns:a16="http://schemas.microsoft.com/office/drawing/2014/main" xmlns="" id="{579FCF80-4DFC-4436-B9EA-708A35996EC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33675" y="2572711"/>
            <a:ext cx="438912" cy="438912"/>
          </a:xfrm>
          <a:prstGeom prst="rect">
            <a:avLst/>
          </a:prstGeom>
        </p:spPr>
      </p:pic>
      <p:pic>
        <p:nvPicPr>
          <p:cNvPr id="21" name="F501_RIR06_0dBb">
            <a:hlinkClick r:id="" action="ppaction://media"/>
            <a:extLst>
              <a:ext uri="{FF2B5EF4-FFF2-40B4-BE49-F238E27FC236}">
                <a16:creationId xmlns:a16="http://schemas.microsoft.com/office/drawing/2014/main" xmlns="" id="{9EC02276-7BA2-4041-AC88-2A2E8E5E4A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05700" y="2572711"/>
            <a:ext cx="438912" cy="438912"/>
          </a:xfrm>
          <a:prstGeom prst="rect">
            <a:avLst/>
          </a:prstGeom>
        </p:spPr>
      </p:pic>
      <p:pic>
        <p:nvPicPr>
          <p:cNvPr id="22" name="F504_RIR06_m5dBs">
            <a:hlinkClick r:id="" action="ppaction://media"/>
            <a:extLst>
              <a:ext uri="{FF2B5EF4-FFF2-40B4-BE49-F238E27FC236}">
                <a16:creationId xmlns:a16="http://schemas.microsoft.com/office/drawing/2014/main" xmlns="" id="{B0616097-0489-4B03-905A-AEF46366524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32913" y="4816542"/>
            <a:ext cx="438912" cy="438912"/>
          </a:xfrm>
          <a:prstGeom prst="rect">
            <a:avLst/>
          </a:prstGeom>
        </p:spPr>
      </p:pic>
      <p:pic>
        <p:nvPicPr>
          <p:cNvPr id="23" name="F503_RIR06_0dBb">
            <a:hlinkClick r:id="" action="ppaction://media"/>
            <a:extLst>
              <a:ext uri="{FF2B5EF4-FFF2-40B4-BE49-F238E27FC236}">
                <a16:creationId xmlns:a16="http://schemas.microsoft.com/office/drawing/2014/main" xmlns="" id="{C2126CD1-5BCE-414C-9BFB-2DE80CA4251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499795" y="4816542"/>
            <a:ext cx="438912" cy="438912"/>
          </a:xfrm>
          <a:prstGeom prst="rect">
            <a:avLst/>
          </a:prstGeom>
        </p:spPr>
      </p:pic>
      <p:pic>
        <p:nvPicPr>
          <p:cNvPr id="25" name="F504_RIR06_m5dBs">
            <a:hlinkClick r:id="" action="ppaction://media"/>
            <a:extLst>
              <a:ext uri="{FF2B5EF4-FFF2-40B4-BE49-F238E27FC236}">
                <a16:creationId xmlns:a16="http://schemas.microsoft.com/office/drawing/2014/main" xmlns="" id="{4DDAB593-6962-4B1E-B1BB-4832F8A82A4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32913" y="5269360"/>
            <a:ext cx="438912" cy="438912"/>
          </a:xfrm>
          <a:prstGeom prst="rect">
            <a:avLst/>
          </a:prstGeom>
        </p:spPr>
      </p:pic>
      <p:pic>
        <p:nvPicPr>
          <p:cNvPr id="27" name="F503_RIR06_0dBb">
            <a:hlinkClick r:id="" action="ppaction://media"/>
            <a:extLst>
              <a:ext uri="{FF2B5EF4-FFF2-40B4-BE49-F238E27FC236}">
                <a16:creationId xmlns:a16="http://schemas.microsoft.com/office/drawing/2014/main" xmlns="" id="{11F1ACDB-35D2-4401-A91B-3BBEF4A49DC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499795" y="5267907"/>
            <a:ext cx="438912" cy="438912"/>
          </a:xfrm>
          <a:prstGeom prst="rect">
            <a:avLst/>
          </a:prstGeom>
        </p:spPr>
      </p:pic>
      <p:pic>
        <p:nvPicPr>
          <p:cNvPr id="28" name="F501_RIR06_m5dBs">
            <a:hlinkClick r:id="" action="ppaction://media"/>
            <a:extLst>
              <a:ext uri="{FF2B5EF4-FFF2-40B4-BE49-F238E27FC236}">
                <a16:creationId xmlns:a16="http://schemas.microsoft.com/office/drawing/2014/main" xmlns="" id="{3CD9E07A-C535-4EB5-ABB0-99DF3785C6E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32913" y="3038574"/>
            <a:ext cx="438912" cy="438912"/>
          </a:xfrm>
          <a:prstGeom prst="rect">
            <a:avLst/>
          </a:prstGeom>
        </p:spPr>
      </p:pic>
      <p:pic>
        <p:nvPicPr>
          <p:cNvPr id="29" name="F501_RIR06_0dBb">
            <a:hlinkClick r:id="" action="ppaction://media"/>
            <a:extLst>
              <a:ext uri="{FF2B5EF4-FFF2-40B4-BE49-F238E27FC236}">
                <a16:creationId xmlns:a16="http://schemas.microsoft.com/office/drawing/2014/main" xmlns="" id="{05812A9F-970F-433A-BB60-2FC369FBF06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499795" y="3029330"/>
            <a:ext cx="43891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91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8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27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98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7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91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48279D-BA5B-4A78-8818-92D32C52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6096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ntelligibility results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DCDA3A-D382-42D7-B463-002A9CBA2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14" y="990600"/>
            <a:ext cx="7139772" cy="5079301"/>
          </a:xfrm>
          <a:prstGeom prst="rect">
            <a:avLst/>
          </a:prstGeom>
        </p:spPr>
      </p:pic>
      <p:cxnSp>
        <p:nvCxnSpPr>
          <p:cNvPr id="4" name="Straight Connector 9"/>
          <p:cNvCxnSpPr>
            <a:cxnSpLocks noChangeShapeType="1"/>
          </p:cNvCxnSpPr>
          <p:nvPr/>
        </p:nvCxnSpPr>
        <p:spPr bwMode="auto">
          <a:xfrm flipV="1">
            <a:off x="5431555" y="4446270"/>
            <a:ext cx="2618975" cy="388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451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CE4FCF-8527-4EAF-8145-6E8034FB0728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b="0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</a:t>
            </a:r>
            <a:r>
              <a:rPr lang="en-US" altLang="en-US" dirty="0" smtClean="0"/>
              <a:t>primer</a:t>
            </a:r>
            <a:endParaRPr lang="en-US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1408113"/>
            <a:ext cx="7620000" cy="4038958"/>
          </a:xfrm>
        </p:spPr>
        <p:txBody>
          <a:bodyPr/>
          <a:lstStyle/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What is the cocktail party problem?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Ideal binary mask and speech intelligibility</a:t>
            </a:r>
            <a:endParaRPr lang="en-US" altLang="en-US" dirty="0" smtClean="0">
              <a:solidFill>
                <a:schemeClr val="accent4"/>
              </a:solidFill>
            </a:endParaRPr>
          </a:p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400" dirty="0" smtClean="0">
                <a:solidFill>
                  <a:schemeClr val="accent4"/>
                </a:solidFill>
              </a:rPr>
              <a:t>Speech separation as DNN based </a:t>
            </a:r>
            <a:r>
              <a:rPr lang="en-US" altLang="en-US" dirty="0" smtClean="0">
                <a:solidFill>
                  <a:schemeClr val="accent4"/>
                </a:solidFill>
              </a:rPr>
              <a:t>mask estimation</a:t>
            </a:r>
            <a:endParaRPr lang="en-US" altLang="en-US" sz="2400" dirty="0" smtClean="0">
              <a:solidFill>
                <a:schemeClr val="accent4"/>
              </a:solidFill>
            </a:endParaRP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Speech intelligibility tests on hearing impaired listeners</a:t>
            </a:r>
          </a:p>
          <a:p>
            <a:pPr lvl="1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 dirty="0" smtClean="0">
                <a:solidFill>
                  <a:schemeClr val="accent4"/>
                </a:solidFill>
              </a:rPr>
              <a:t>Generalization to new noises</a:t>
            </a:r>
          </a:p>
          <a:p>
            <a:pPr lvl="2"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sz="1800" dirty="0" smtClean="0">
                <a:solidFill>
                  <a:schemeClr val="accent4"/>
                </a:solidFill>
              </a:rPr>
              <a:t>Ideal ratio mask</a:t>
            </a:r>
          </a:p>
          <a:p>
            <a:pPr>
              <a:buClr>
                <a:schemeClr val="accent4"/>
              </a:buClr>
              <a:buSzPct val="50000"/>
              <a:buFont typeface="Monotype Sorts" pitchFamily="2" charset="2"/>
              <a:buChar char="l"/>
            </a:pPr>
            <a:r>
              <a:rPr lang="en-US" altLang="en-US" dirty="0" smtClean="0">
                <a:solidFill>
                  <a:schemeClr val="accent4"/>
                </a:solidFill>
              </a:rPr>
              <a:t>Reverberant speech separation</a:t>
            </a:r>
            <a:endParaRPr lang="en-US" altLang="en-US" sz="2400" dirty="0" smtClean="0">
              <a:solidFill>
                <a:schemeClr val="accent4"/>
              </a:solidFill>
            </a:endParaRP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Speaker separation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Talker-dependent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Talker-independent</a:t>
            </a:r>
          </a:p>
        </p:txBody>
      </p:sp>
    </p:spTree>
    <p:extLst>
      <p:ext uri="{BB962C8B-B14F-4D97-AF65-F5344CB8AC3E}">
        <p14:creationId xmlns:p14="http://schemas.microsoft.com/office/powerpoint/2010/main" val="38233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Speaker separation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Earlier </a:t>
            </a:r>
            <a:r>
              <a:rPr lang="en-US" altLang="en-US" sz="2400" dirty="0" smtClean="0"/>
              <a:t>work shows that DNN based IBM/IRM estimation remains an effective approach to address speaker separation (Huang et al.’14; Du et al.’14)</a:t>
            </a:r>
          </a:p>
          <a:p>
            <a:r>
              <a:rPr lang="en-US" altLang="en-US" sz="2400" dirty="0" smtClean="0"/>
              <a:t>We recently addressed reverberant two-talker separation as DNN-based IRM estimation (Healy et al.’19)</a:t>
            </a:r>
          </a:p>
          <a:p>
            <a:pPr marL="457200" lvl="1" indent="0">
              <a:buFontTx/>
              <a:buNone/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60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Real-world audition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91000" y="1143000"/>
            <a:ext cx="4800600" cy="5029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What?</a:t>
            </a:r>
            <a:endParaRPr lang="en-US" altLang="zh-CN" sz="2400" b="0" smtClean="0">
              <a:ea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Speech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	message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	speaker</a:t>
            </a:r>
          </a:p>
          <a:p>
            <a:pPr lvl="2">
              <a:lnSpc>
                <a:spcPct val="90000"/>
              </a:lnSpc>
              <a:buFont typeface="Times New Roman" pitchFamily="18" charset="0"/>
              <a:buNone/>
            </a:pPr>
            <a:r>
              <a:rPr lang="en-US" altLang="zh-CN" sz="1800" smtClean="0">
                <a:ea typeface="宋体" pitchFamily="2" charset="-122"/>
              </a:rPr>
              <a:t>age, gender, linguistic origin, mood, …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Music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Car passing by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Where?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Left, right, up, down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How close?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Channel characteristics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000" smtClean="0">
                <a:ea typeface="宋体" pitchFamily="2" charset="-122"/>
              </a:rPr>
              <a:t>Environment characteristics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Room reverberation</a:t>
            </a:r>
          </a:p>
          <a:p>
            <a:pPr>
              <a:lnSpc>
                <a:spcPct val="90000"/>
              </a:lnSpc>
            </a:pPr>
            <a:r>
              <a:rPr lang="en-US" altLang="zh-CN" sz="2000" b="0" smtClean="0">
                <a:ea typeface="宋体" pitchFamily="2" charset="-122"/>
              </a:rPr>
              <a:t>Ambient noise </a:t>
            </a:r>
          </a:p>
          <a:p>
            <a:pPr>
              <a:lnSpc>
                <a:spcPct val="90000"/>
              </a:lnSpc>
            </a:pPr>
            <a:endParaRPr lang="zh-CN" altLang="en-US" sz="2000" b="0" smtClean="0">
              <a:ea typeface="宋体" pitchFamily="2" charset="-122"/>
            </a:endParaRPr>
          </a:p>
        </p:txBody>
      </p:sp>
      <p:pic>
        <p:nvPicPr>
          <p:cNvPr id="4102" name="Picture 7" descr="OC Gala prof photos 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47775"/>
            <a:ext cx="38131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176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0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533400" y="392575"/>
            <a:ext cx="8287083" cy="609600"/>
          </a:xfrm>
        </p:spPr>
        <p:txBody>
          <a:bodyPr/>
          <a:lstStyle/>
          <a:p>
            <a:r>
              <a:rPr lang="en-US" altLang="en-US" dirty="0" smtClean="0"/>
              <a:t>Ratio masking for reverberant speaker separation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33400" y="1371599"/>
            <a:ext cx="4785732" cy="5018049"/>
          </a:xfrm>
        </p:spPr>
        <p:txBody>
          <a:bodyPr/>
          <a:lstStyle/>
          <a:p>
            <a:r>
              <a:rPr lang="en-US" altLang="en-US" smtClean="0"/>
              <a:t>We </a:t>
            </a:r>
            <a:r>
              <a:rPr lang="en-US" altLang="en-US" dirty="0" smtClean="0"/>
              <a:t>train</a:t>
            </a:r>
            <a:r>
              <a:rPr lang="en-US" altLang="en-US" sz="2400" dirty="0" smtClean="0"/>
              <a:t> a recurrent neural network (RNN) with bidirectional long short-term memory (BLSTM)</a:t>
            </a:r>
          </a:p>
          <a:p>
            <a:pPr lvl="1"/>
            <a:r>
              <a:rPr lang="en-US" altLang="en-US" dirty="0"/>
              <a:t>T</a:t>
            </a:r>
            <a:r>
              <a:rPr lang="en-US" altLang="en-US" dirty="0" smtClean="0"/>
              <a:t>o separate either direct-sound (DS) target speaker, or reverberant (R) target speaker</a:t>
            </a:r>
          </a:p>
          <a:p>
            <a:pPr lvl="1"/>
            <a:r>
              <a:rPr lang="en-US" altLang="en-US" dirty="0" smtClean="0"/>
              <a:t>Target speaker at 1 m distance and interferer at 2 m, with T60 = 0.6 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216" y="1116227"/>
            <a:ext cx="3244406" cy="55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STOI and PESQ performance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33400" y="1697751"/>
            <a:ext cx="7618413" cy="560257"/>
          </a:xfrm>
        </p:spPr>
        <p:txBody>
          <a:bodyPr/>
          <a:lstStyle/>
          <a:p>
            <a:r>
              <a:rPr lang="en-US" altLang="en-US" dirty="0" smtClean="0"/>
              <a:t>For DS (anechoic) target speaker separation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/>
          </p:nvPr>
        </p:nvGraphicFramePr>
        <p:xfrm>
          <a:off x="1015892" y="2488058"/>
          <a:ext cx="6858000" cy="2548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  <a:gridCol w="1371600">
                  <a:extLst>
                    <a:ext uri="{9D8B030D-6E8A-4147-A177-3AD203B41FA5}"/>
                  </a:extLst>
                </a:gridCol>
                <a:gridCol w="1371600"/>
                <a:gridCol w="1371600"/>
              </a:tblGrid>
              <a:tr h="71982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FFFFFF"/>
                          </a:solidFill>
                          <a:latin typeface="+mj-lt"/>
                        </a:rPr>
                        <a:t>Input SNR (dB)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Unprocessed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STOI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Processed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STOI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 smtClean="0">
                          <a:latin typeface="+mj-lt"/>
                        </a:rPr>
                        <a:t>Unprocessed</a:t>
                      </a:r>
                    </a:p>
                    <a:p>
                      <a:pPr lvl="0" algn="ctr">
                        <a:buNone/>
                      </a:pPr>
                      <a:r>
                        <a:rPr lang="en-US" b="0" dirty="0" smtClean="0">
                          <a:latin typeface="+mj-lt"/>
                        </a:rPr>
                        <a:t>PESQ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Processed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PESQ</a:t>
                      </a: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-6.00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45.6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78.7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1.54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2.30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-3.00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50.8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81.4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1.60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2.41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56.1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83.6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1.66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2.50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61.0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85.1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1.76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2.58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extLst>
                  <a:ext uri="{0D108BD9-81ED-4DB2-BD59-A6C34878D82A}"/>
                </a:extLst>
              </a:tr>
              <a:tr h="2405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6.00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65.1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86.3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1.88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2.67</a:t>
                      </a:r>
                      <a:endParaRPr lang="en-US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1433" marR="91433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5988" y="5374887"/>
            <a:ext cx="7235826" cy="71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–"/>
              <a:defRPr sz="18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800" b="0" kern="0" dirty="0" smtClean="0"/>
              <a:t>Large STOI and PESQ (standard speech quality metric) improvements are obtained by the speaker separation model </a:t>
            </a:r>
          </a:p>
        </p:txBody>
      </p:sp>
    </p:spTree>
    <p:extLst>
      <p:ext uri="{BB962C8B-B14F-4D97-AF65-F5344CB8AC3E}">
        <p14:creationId xmlns:p14="http://schemas.microsoft.com/office/powerpoint/2010/main" val="1321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410" y="1280647"/>
            <a:ext cx="7625383" cy="2683497"/>
          </a:xfrm>
          <a:prstGeom prst="rect">
            <a:avLst/>
          </a:prstGeom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Listening test results and demos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656410" y="4860140"/>
            <a:ext cx="7750175" cy="11207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dirty="0" smtClean="0">
                <a:cs typeface="Arial" panose="020B0604020202020204" pitchFamily="34" charset="0"/>
              </a:rPr>
              <a:t>First demonstration of intelligibility improvements for HI listeners in both interfering speech and room reverberation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b="0" dirty="0" smtClean="0">
                <a:cs typeface="Arial" panose="020B0604020202020204" pitchFamily="34" charset="0"/>
              </a:rPr>
              <a:t>At the common SNR of 0 dB, HI listeners with algorithm benefit outperform NH listeners without processing</a:t>
            </a:r>
          </a:p>
          <a:p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cxnSp>
        <p:nvCxnSpPr>
          <p:cNvPr id="13" name="Straight Connector 9"/>
          <p:cNvCxnSpPr>
            <a:cxnSpLocks noChangeShapeType="1"/>
          </p:cNvCxnSpPr>
          <p:nvPr/>
        </p:nvCxnSpPr>
        <p:spPr bwMode="auto">
          <a:xfrm>
            <a:off x="3422333" y="2344935"/>
            <a:ext cx="2372677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12_male_separat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4316" y="4103446"/>
            <a:ext cx="538884" cy="538884"/>
          </a:xfrm>
          <a:prstGeom prst="rect">
            <a:avLst/>
          </a:prstGeom>
        </p:spPr>
      </p:pic>
      <p:pic>
        <p:nvPicPr>
          <p:cNvPr id="17" name="12_mixtur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80927" y="3679687"/>
            <a:ext cx="538884" cy="538884"/>
          </a:xfrm>
          <a:prstGeom prst="rect">
            <a:avLst/>
          </a:prstGeom>
        </p:spPr>
      </p:pic>
      <p:pic>
        <p:nvPicPr>
          <p:cNvPr id="21" name="75_mixtur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666095" y="3631169"/>
            <a:ext cx="538884" cy="538884"/>
          </a:xfrm>
          <a:prstGeom prst="rect">
            <a:avLst/>
          </a:prstGeom>
        </p:spPr>
      </p:pic>
      <p:pic>
        <p:nvPicPr>
          <p:cNvPr id="22" name="75_male_separate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83895" y="4098696"/>
            <a:ext cx="538884" cy="538884"/>
          </a:xfrm>
          <a:prstGeom prst="rect">
            <a:avLst/>
          </a:prstGeom>
        </p:spPr>
      </p:pic>
      <p:pic>
        <p:nvPicPr>
          <p:cNvPr id="12" name="75_male_separate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883449" y="4321256"/>
            <a:ext cx="538884" cy="5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0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Talker-independent speaker separation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600882"/>
          </a:xfrm>
        </p:spPr>
        <p:txBody>
          <a:bodyPr>
            <a:normAutofit/>
          </a:bodyPr>
          <a:lstStyle/>
          <a:p>
            <a:r>
              <a:rPr lang="en-US" altLang="en-US" dirty="0"/>
              <a:t>T</a:t>
            </a:r>
            <a:r>
              <a:rPr lang="en-US" altLang="en-US" dirty="0" smtClean="0"/>
              <a:t>his is the most general case, and it cannot be adequately addressed by training with many speaker pairs</a:t>
            </a:r>
          </a:p>
          <a:p>
            <a:r>
              <a:rPr lang="en-US" altLang="en-US" dirty="0" smtClean="0"/>
              <a:t>Talker-independent separation can be treated as unsupervised clustering (Bach &amp; Jordan’06; Hu &amp; Wang’13)</a:t>
            </a:r>
          </a:p>
          <a:p>
            <a:pPr lvl="1"/>
            <a:r>
              <a:rPr lang="en-US" altLang="en-US" dirty="0" smtClean="0"/>
              <a:t>Such clustering, however, does not benefit from discriminant information utilized in supervised training</a:t>
            </a:r>
          </a:p>
          <a:p>
            <a:r>
              <a:rPr lang="en-US" altLang="en-US" dirty="0" smtClean="0"/>
              <a:t>Deep clustering (Hershey et al.’16) is the first approach to talker-independent separation by combining DNN based supervised feature learning </a:t>
            </a:r>
            <a:r>
              <a:rPr lang="en-US" altLang="en-US" smtClean="0"/>
              <a:t>and </a:t>
            </a:r>
            <a:r>
              <a:rPr lang="en-US" altLang="en-US" smtClean="0"/>
              <a:t>clustering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5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Deep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23875" y="1200150"/>
                <a:ext cx="8091488" cy="5357966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en-US" dirty="0" smtClean="0"/>
                  <a:t>With the ground truth partition of all T-F units, an affinity matrix is defined as</a:t>
                </a:r>
                <a:endParaRPr lang="en-US" i="1" dirty="0" smtClean="0"/>
              </a:p>
              <a:p>
                <a:pPr marL="0" indent="0">
                  <a:spcBef>
                    <a:spcPts val="2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𝒀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dirty="0"/>
                  <a:t> is the indicator matrix built from the IBM.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set to 1 if unit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belongs to (or dominated by) speaker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and 0 </a:t>
                </a:r>
                <a:r>
                  <a:rPr lang="en-US" dirty="0" smtClean="0"/>
                  <a:t>otherwise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if units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belong to the same speaker, </a:t>
                </a:r>
                <a:r>
                  <a:rPr lang="en-US" dirty="0"/>
                  <a:t>and 0 otherwise</a:t>
                </a:r>
                <a:endParaRPr lang="en-US" altLang="en-US" dirty="0" smtClean="0"/>
              </a:p>
              <a:p>
                <a:r>
                  <a:rPr lang="en-US" altLang="en-US" dirty="0" smtClean="0"/>
                  <a:t>To estimate the ground truth partition, DNN</a:t>
                </a:r>
                <a:r>
                  <a:rPr lang="en-US" dirty="0" smtClean="0"/>
                  <a:t> is trained to produce embedding vectors such </a:t>
                </a:r>
                <a:r>
                  <a:rPr lang="en-US" dirty="0"/>
                  <a:t>that </a:t>
                </a:r>
                <a:r>
                  <a:rPr lang="en-US" dirty="0" smtClean="0"/>
                  <a:t>clustering </a:t>
                </a:r>
                <a:r>
                  <a:rPr lang="en-US" dirty="0"/>
                  <a:t>in the embedding space </a:t>
                </a:r>
                <a:r>
                  <a:rPr lang="en-US" dirty="0" smtClean="0"/>
                  <a:t>provides a better partition estimate</a:t>
                </a:r>
              </a:p>
              <a:p>
                <a:r>
                  <a:rPr lang="en-US" dirty="0" err="1"/>
                  <a:t>Isik</a:t>
                </a:r>
                <a:r>
                  <a:rPr lang="en-US" dirty="0"/>
                  <a:t> et al. (2016) extend deep clustering by incorporating an enhancement network after binary mask estimation, and performing end-to-end training of embedding and clustering</a:t>
                </a:r>
                <a:endParaRPr lang="en-US" altLang="en-US" dirty="0"/>
              </a:p>
              <a:p>
                <a:endParaRPr lang="en-US" altLang="en-US" dirty="0" smtClean="0"/>
              </a:p>
              <a:p>
                <a:pPr>
                  <a:buFontTx/>
                  <a:buNone/>
                </a:pPr>
                <a:endParaRPr lang="en-US" altLang="en-US" dirty="0" smtClean="0"/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875" y="1200150"/>
                <a:ext cx="8091488" cy="5357966"/>
              </a:xfrm>
              <a:blipFill rotWithShape="0">
                <a:blip r:embed="rId2"/>
                <a:stretch>
                  <a:fillRect l="-1432" t="-1706" r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4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Permutation invariant training (PIT)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50"/>
            <a:ext cx="8091488" cy="4600882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Recognizing that talker-dependent separation ties each DNN output to a specific speaker (permutation variant), PIT seeks to untie DNN outputs from speakers in order to achieve talker independence (</a:t>
            </a:r>
            <a:r>
              <a:rPr lang="en-US" altLang="en-US" dirty="0" err="1" smtClean="0"/>
              <a:t>Kolbak</a:t>
            </a:r>
            <a:r>
              <a:rPr lang="en-US" altLang="en-US" dirty="0" smtClean="0"/>
              <a:t> et al.’17) </a:t>
            </a:r>
          </a:p>
          <a:p>
            <a:pPr lvl="1"/>
            <a:r>
              <a:rPr lang="en-US" altLang="en-US" dirty="0" smtClean="0"/>
              <a:t>Specifically, for a pair of speakers, </a:t>
            </a:r>
            <a:r>
              <a:rPr lang="en-US" dirty="0" smtClean="0"/>
              <a:t>there </a:t>
            </a:r>
            <a:r>
              <a:rPr lang="en-US" dirty="0"/>
              <a:t>are two possible </a:t>
            </a:r>
            <a:r>
              <a:rPr lang="en-US" dirty="0" smtClean="0"/>
              <a:t>assignments, </a:t>
            </a:r>
            <a:r>
              <a:rPr lang="en-US" dirty="0"/>
              <a:t>each of which is associated with </a:t>
            </a:r>
            <a:r>
              <a:rPr lang="en-US" dirty="0" smtClean="0"/>
              <a:t>a mean squared error (MSE). </a:t>
            </a:r>
            <a:r>
              <a:rPr lang="en-US" dirty="0"/>
              <a:t>The assignment with the lower MSE is chosen and the DNN is trained to minimize the corresponding </a:t>
            </a:r>
            <a:r>
              <a:rPr lang="en-US" dirty="0" smtClean="0"/>
              <a:t>MSE</a:t>
            </a:r>
          </a:p>
          <a:p>
            <a:r>
              <a:rPr lang="en-US" dirty="0" smtClean="0"/>
              <a:t>Two versions of PIT</a:t>
            </a:r>
          </a:p>
          <a:p>
            <a:pPr lvl="1"/>
            <a:r>
              <a:rPr lang="en-US" dirty="0" smtClean="0"/>
              <a:t>Frame-level </a:t>
            </a:r>
            <a:r>
              <a:rPr lang="en-US" dirty="0"/>
              <a:t>PIT (</a:t>
            </a:r>
            <a:r>
              <a:rPr lang="en-US" dirty="0" err="1"/>
              <a:t>tPIT</a:t>
            </a:r>
            <a:r>
              <a:rPr lang="en-US" dirty="0"/>
              <a:t>): Permutation can vary from frame to frame, hence needs speaker tracing (sequential grouping) for speaker separation</a:t>
            </a:r>
          </a:p>
          <a:p>
            <a:pPr lvl="1"/>
            <a:r>
              <a:rPr lang="en-US" dirty="0"/>
              <a:t>Utterance-level PIT (</a:t>
            </a:r>
            <a:r>
              <a:rPr lang="en-US" dirty="0" err="1"/>
              <a:t>uPIT</a:t>
            </a:r>
            <a:r>
              <a:rPr lang="en-US" dirty="0"/>
              <a:t>): Permutation is fixed for a whole utterance, hence needs no speaker tracing</a:t>
            </a:r>
            <a:endParaRPr lang="en-US" altLang="en-US" dirty="0"/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33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CASA based approach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200149"/>
            <a:ext cx="8091488" cy="4935179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Limitations of deep clustering and PIT </a:t>
            </a:r>
          </a:p>
          <a:p>
            <a:pPr lvl="1"/>
            <a:r>
              <a:rPr lang="en-US" altLang="en-US" dirty="0" smtClean="0"/>
              <a:t>In deep </a:t>
            </a:r>
            <a:r>
              <a:rPr lang="en-US" altLang="en-US" dirty="0"/>
              <a:t>clustering, </a:t>
            </a:r>
            <a:r>
              <a:rPr lang="en-US" altLang="en-US" dirty="0" smtClean="0"/>
              <a:t>embedding vectors for T-F units with similar energies from underlying speakers tend to be ambiguous</a:t>
            </a:r>
          </a:p>
          <a:p>
            <a:pPr lvl="1"/>
            <a:r>
              <a:rPr lang="en-US" dirty="0" err="1" smtClean="0"/>
              <a:t>uPIT</a:t>
            </a:r>
            <a:r>
              <a:rPr lang="en-US" dirty="0" smtClean="0"/>
              <a:t> </a:t>
            </a:r>
            <a:r>
              <a:rPr lang="en-US" dirty="0"/>
              <a:t>does not work as well as </a:t>
            </a:r>
            <a:r>
              <a:rPr lang="en-US" dirty="0" err="1"/>
              <a:t>tPIT</a:t>
            </a:r>
            <a:r>
              <a:rPr lang="en-US" dirty="0"/>
              <a:t> at the frame </a:t>
            </a:r>
            <a:r>
              <a:rPr lang="en-US" dirty="0" smtClean="0"/>
              <a:t>level, particularly for same-gender speakers, but </a:t>
            </a:r>
            <a:r>
              <a:rPr lang="en-US" dirty="0" err="1" smtClean="0"/>
              <a:t>tPIT</a:t>
            </a:r>
            <a:r>
              <a:rPr lang="en-US" dirty="0" smtClean="0"/>
              <a:t> requires speaker tracing</a:t>
            </a:r>
            <a:endParaRPr lang="en-US" altLang="en-US" dirty="0" smtClean="0"/>
          </a:p>
          <a:p>
            <a:r>
              <a:rPr lang="en-US" altLang="en-US" dirty="0" smtClean="0"/>
              <a:t>Speaker separation in CASA is talker-independent</a:t>
            </a:r>
          </a:p>
          <a:p>
            <a:pPr lvl="1"/>
            <a:r>
              <a:rPr lang="en-US" altLang="en-US" dirty="0" smtClean="0"/>
              <a:t>CASA performs simultaneous (spectral) grouping first, and then sequential grouping across time</a:t>
            </a:r>
          </a:p>
          <a:p>
            <a:r>
              <a:rPr lang="en-US" altLang="en-US" dirty="0" smtClean="0"/>
              <a:t>Liu </a:t>
            </a:r>
            <a:r>
              <a:rPr lang="en-US" altLang="en-US" dirty="0"/>
              <a:t>&amp;</a:t>
            </a:r>
            <a:r>
              <a:rPr lang="en-US" altLang="en-US" dirty="0" smtClean="0"/>
              <a:t> Wang (2018) proposed a CASA based approach by leveraging PIT and deep clustering</a:t>
            </a:r>
            <a:endParaRPr lang="en-US" altLang="en-US" dirty="0"/>
          </a:p>
          <a:p>
            <a:pPr lvl="1"/>
            <a:r>
              <a:rPr lang="en-US" dirty="0" smtClean="0"/>
              <a:t>For simultaneous grouping, </a:t>
            </a:r>
            <a:r>
              <a:rPr lang="en-US" dirty="0" err="1" smtClean="0"/>
              <a:t>tPIT</a:t>
            </a:r>
            <a:r>
              <a:rPr lang="en-US" dirty="0" smtClean="0"/>
              <a:t> </a:t>
            </a:r>
            <a:r>
              <a:rPr lang="en-US" dirty="0"/>
              <a:t>is trained to predict the spectra </a:t>
            </a:r>
            <a:r>
              <a:rPr lang="en-US" dirty="0" smtClean="0"/>
              <a:t>of underlying </a:t>
            </a:r>
            <a:r>
              <a:rPr lang="en-US" dirty="0"/>
              <a:t>speakers at each </a:t>
            </a:r>
            <a:r>
              <a:rPr lang="en-US" dirty="0" smtClean="0"/>
              <a:t>frame</a:t>
            </a:r>
            <a:endParaRPr lang="en-US" dirty="0"/>
          </a:p>
          <a:p>
            <a:pPr lvl="1"/>
            <a:r>
              <a:rPr lang="en-US" dirty="0" smtClean="0"/>
              <a:t>For sequential grouping, DNN is trained to predict </a:t>
            </a:r>
            <a:r>
              <a:rPr lang="en-US" dirty="0"/>
              <a:t>embedding vectors for </a:t>
            </a:r>
            <a:r>
              <a:rPr lang="en-US" dirty="0" smtClean="0"/>
              <a:t>simultaneously grouped spectra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51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80" y="1556906"/>
            <a:ext cx="4044520" cy="35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Sequential grouping in CASA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378121" y="1468177"/>
            <a:ext cx="4156280" cy="4637655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Differences from deep clustering</a:t>
            </a:r>
          </a:p>
          <a:p>
            <a:pPr lvl="1"/>
            <a:r>
              <a:rPr lang="en-US" altLang="en-US" dirty="0" smtClean="0"/>
              <a:t>In deep </a:t>
            </a:r>
            <a:r>
              <a:rPr lang="en-US" altLang="en-US" dirty="0"/>
              <a:t>clustering, </a:t>
            </a:r>
            <a:r>
              <a:rPr lang="en-US" altLang="en-US" dirty="0" smtClean="0"/>
              <a:t>DNN based embedding is done at the T-F unit level, whereas it is done at the frame level in CASA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onstrained </a:t>
            </a:r>
            <a:r>
              <a:rPr lang="en-US" dirty="0"/>
              <a:t>K-means </a:t>
            </a:r>
            <a:r>
              <a:rPr lang="en-US" dirty="0" smtClean="0"/>
              <a:t>in CASA </a:t>
            </a:r>
            <a:r>
              <a:rPr lang="en-US" dirty="0"/>
              <a:t>ensures that </a:t>
            </a:r>
            <a:r>
              <a:rPr lang="en-US" dirty="0" smtClean="0"/>
              <a:t>the simultaneously separated </a:t>
            </a:r>
            <a:r>
              <a:rPr lang="en-US" dirty="0"/>
              <a:t>spectra </a:t>
            </a:r>
            <a:r>
              <a:rPr lang="en-US" dirty="0" smtClean="0"/>
              <a:t>of the </a:t>
            </a:r>
            <a:r>
              <a:rPr lang="en-US" dirty="0"/>
              <a:t>same frame </a:t>
            </a:r>
            <a:r>
              <a:rPr lang="en-US" dirty="0" smtClean="0"/>
              <a:t>are </a:t>
            </a:r>
            <a:r>
              <a:rPr lang="en-US" dirty="0"/>
              <a:t>assigned to different </a:t>
            </a:r>
            <a:r>
              <a:rPr lang="en-US" dirty="0" smtClean="0"/>
              <a:t>speakers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86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Speaker separation performance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88156" y="1456628"/>
            <a:ext cx="8091488" cy="1598806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Talker-independent separation produces high-quality speaker separation results, rivaling talker-dependent separation results</a:t>
            </a:r>
          </a:p>
          <a:p>
            <a:pPr lvl="1"/>
            <a:r>
              <a:rPr lang="en-US" altLang="en-US" dirty="0" smtClean="0"/>
              <a:t>No reverberation is considered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0AA39B66-3F56-AA41-BDEB-3E96B80C1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97" b="9964"/>
          <a:stretch/>
        </p:blipFill>
        <p:spPr bwMode="auto">
          <a:xfrm>
            <a:off x="488157" y="3681814"/>
            <a:ext cx="8091488" cy="140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0932" y="3298293"/>
            <a:ext cx="3009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SDR improvements (in dB)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426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Talker-independent speaker separation demos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4756" y="1914373"/>
            <a:ext cx="26848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New pair of male-male speaker mixture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9816" y="2794387"/>
            <a:ext cx="163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Speaker1 -</a:t>
            </a:r>
            <a:r>
              <a:rPr lang="en-US" sz="1800" dirty="0" err="1"/>
              <a:t>uPIT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964290" y="2796277"/>
            <a:ext cx="197728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Speaker2 - </a:t>
            </a:r>
            <a:r>
              <a:rPr lang="en-US" sz="1800" dirty="0" err="1"/>
              <a:t>uPIT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549816" y="4164121"/>
            <a:ext cx="18718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Speaker1 - CASA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4291" y="4166011"/>
            <a:ext cx="210571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Speaker2 - CASA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9816" y="4830722"/>
            <a:ext cx="18718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Speaker1 - clean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4290" y="4832612"/>
            <a:ext cx="172164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Speaker2 - clean</a:t>
            </a:r>
          </a:p>
        </p:txBody>
      </p:sp>
      <p:pic>
        <p:nvPicPr>
          <p:cNvPr id="13" name="1_m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43600" y="1814849"/>
            <a:ext cx="609600" cy="609600"/>
          </a:xfrm>
          <a:prstGeom prst="rect">
            <a:avLst/>
          </a:prstGeom>
        </p:spPr>
      </p:pic>
      <p:pic>
        <p:nvPicPr>
          <p:cNvPr id="14" name="1_upit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54767" y="2680277"/>
            <a:ext cx="609600" cy="609600"/>
          </a:xfrm>
          <a:prstGeom prst="rect">
            <a:avLst/>
          </a:prstGeom>
        </p:spPr>
      </p:pic>
      <p:pic>
        <p:nvPicPr>
          <p:cNvPr id="15" name="1_upit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40292" y="2676497"/>
            <a:ext cx="609600" cy="609600"/>
          </a:xfrm>
          <a:prstGeom prst="rect">
            <a:avLst/>
          </a:prstGeom>
        </p:spPr>
      </p:pic>
      <p:pic>
        <p:nvPicPr>
          <p:cNvPr id="18" name="1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640292" y="4709052"/>
            <a:ext cx="609600" cy="609600"/>
          </a:xfrm>
          <a:prstGeom prst="rect">
            <a:avLst/>
          </a:prstGeom>
        </p:spPr>
      </p:pic>
      <p:pic>
        <p:nvPicPr>
          <p:cNvPr id="19" name="1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54767" y="4709052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65056" y="3464947"/>
            <a:ext cx="185657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Speaker1 – DC++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79531" y="3466837"/>
            <a:ext cx="196204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Speaker2 – DC++</a:t>
            </a:r>
          </a:p>
        </p:txBody>
      </p:sp>
      <p:pic>
        <p:nvPicPr>
          <p:cNvPr id="24" name="media1_s1_DC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640292" y="3329919"/>
            <a:ext cx="596250" cy="596250"/>
          </a:xfrm>
          <a:prstGeom prst="rect">
            <a:avLst/>
          </a:prstGeom>
        </p:spPr>
      </p:pic>
      <p:pic>
        <p:nvPicPr>
          <p:cNvPr id="26" name="media1_s2_DC.wav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070007" y="3331809"/>
            <a:ext cx="594360" cy="594360"/>
          </a:xfrm>
          <a:prstGeom prst="rect">
            <a:avLst/>
          </a:prstGeom>
        </p:spPr>
      </p:pic>
      <p:pic>
        <p:nvPicPr>
          <p:cNvPr id="2" name="1_casa">
            <a:hlinkClick r:id="" action="ppaction://media"/>
            <a:extLst>
              <a:ext uri="{FF2B5EF4-FFF2-40B4-BE49-F238E27FC236}">
                <a16:creationId xmlns="" xmlns:a16="http://schemas.microsoft.com/office/drawing/2014/main" id="{6B3B0AB0-B690-6B43-9F2D-3A31460D575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628899" y="4037407"/>
            <a:ext cx="619035" cy="619035"/>
          </a:xfrm>
          <a:prstGeom prst="rect">
            <a:avLst/>
          </a:prstGeom>
        </p:spPr>
      </p:pic>
      <p:pic>
        <p:nvPicPr>
          <p:cNvPr id="3" name="2_casa">
            <a:hlinkClick r:id="" action="ppaction://media"/>
            <a:extLst>
              <a:ext uri="{FF2B5EF4-FFF2-40B4-BE49-F238E27FC236}">
                <a16:creationId xmlns="" xmlns:a16="http://schemas.microsoft.com/office/drawing/2014/main" id="{53C43921-0B86-7045-A09A-1445CA693CD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054767" y="4021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63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63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3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6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Sources of intrusion and distortion</a:t>
            </a:r>
          </a:p>
        </p:txBody>
      </p:sp>
      <p:pic>
        <p:nvPicPr>
          <p:cNvPr id="5125" name="Picture 3" descr="m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43400"/>
            <a:ext cx="692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2251075" y="2286000"/>
            <a:ext cx="5133975" cy="2362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5"/>
          <p:cNvGrpSpPr>
            <a:grpSpLocks/>
          </p:cNvGrpSpPr>
          <p:nvPr/>
        </p:nvGrpSpPr>
        <p:grpSpPr bwMode="auto">
          <a:xfrm>
            <a:off x="5453063" y="2286000"/>
            <a:ext cx="2482850" cy="2286000"/>
            <a:chOff x="3721" y="1440"/>
            <a:chExt cx="1695" cy="1440"/>
          </a:xfrm>
        </p:grpSpPr>
        <p:sp>
          <p:nvSpPr>
            <p:cNvPr id="5140" name="Text Box 6"/>
            <p:cNvSpPr txBox="1">
              <a:spLocks noChangeArrowheads="1"/>
            </p:cNvSpPr>
            <p:nvPr/>
          </p:nvSpPr>
          <p:spPr bwMode="auto">
            <a:xfrm>
              <a:off x="3721" y="1440"/>
              <a:ext cx="16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additive noise </a:t>
              </a:r>
              <a:r>
                <a:rPr lang="en-US" altLang="zh-CN" sz="2000" b="0">
                  <a:latin typeface="Arial" charset="0"/>
                  <a:ea typeface="宋体" pitchFamily="2" charset="-122"/>
                </a:rPr>
                <a:t>from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latin typeface="Arial" charset="0"/>
                  <a:ea typeface="宋体" pitchFamily="2" charset="-122"/>
                </a:rPr>
                <a:t>other sound sources</a:t>
              </a:r>
            </a:p>
          </p:txBody>
        </p:sp>
        <p:sp>
          <p:nvSpPr>
            <p:cNvPr id="5141" name="Line 7"/>
            <p:cNvSpPr>
              <a:spLocks noChangeShapeType="1"/>
            </p:cNvSpPr>
            <p:nvPr/>
          </p:nvSpPr>
          <p:spPr bwMode="auto">
            <a:xfrm>
              <a:off x="4608" y="1920"/>
              <a:ext cx="480" cy="9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5486400" y="4943475"/>
            <a:ext cx="182880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616450" y="5030788"/>
            <a:ext cx="91440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3657600" y="4213225"/>
            <a:ext cx="3767138" cy="1524000"/>
            <a:chOff x="2448" y="2640"/>
            <a:chExt cx="2571" cy="960"/>
          </a:xfrm>
        </p:grpSpPr>
        <p:grpSp>
          <p:nvGrpSpPr>
            <p:cNvPr id="5135" name="Group 11"/>
            <p:cNvGrpSpPr>
              <a:grpSpLocks/>
            </p:cNvGrpSpPr>
            <p:nvPr/>
          </p:nvGrpSpPr>
          <p:grpSpPr bwMode="auto">
            <a:xfrm>
              <a:off x="3189" y="2976"/>
              <a:ext cx="1830" cy="624"/>
              <a:chOff x="3189" y="2976"/>
              <a:chExt cx="1830" cy="624"/>
            </a:xfrm>
          </p:grpSpPr>
          <p:sp>
            <p:nvSpPr>
              <p:cNvPr id="5137" name="Line 12"/>
              <p:cNvSpPr>
                <a:spLocks noChangeShapeType="1"/>
              </p:cNvSpPr>
              <p:nvPr/>
            </p:nvSpPr>
            <p:spPr bwMode="auto">
              <a:xfrm flipV="1">
                <a:off x="4683" y="3072"/>
                <a:ext cx="336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Line 13"/>
              <p:cNvSpPr>
                <a:spLocks noChangeShapeType="1"/>
              </p:cNvSpPr>
              <p:nvPr/>
            </p:nvSpPr>
            <p:spPr bwMode="auto">
              <a:xfrm>
                <a:off x="4224" y="2976"/>
                <a:ext cx="480" cy="62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Line 14"/>
              <p:cNvSpPr>
                <a:spLocks noChangeShapeType="1"/>
              </p:cNvSpPr>
              <p:nvPr/>
            </p:nvSpPr>
            <p:spPr bwMode="auto">
              <a:xfrm flipH="1">
                <a:off x="3189" y="2976"/>
                <a:ext cx="1056" cy="52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2448" y="2640"/>
              <a:ext cx="158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0000"/>
                  </a:solidFill>
                  <a:latin typeface="Arial" charset="0"/>
                  <a:ea typeface="宋体" pitchFamily="2" charset="-122"/>
                </a:rPr>
                <a:t>reverberation</a:t>
              </a:r>
              <a:r>
                <a:rPr lang="en-US" altLang="zh-CN" sz="2000" b="0">
                  <a:solidFill>
                    <a:schemeClr val="tx1"/>
                  </a:solidFill>
                  <a:latin typeface="Arial" charset="0"/>
                  <a:ea typeface="宋体" pitchFamily="2" charset="-122"/>
                </a:rPr>
                <a:t> </a:t>
              </a:r>
              <a:r>
                <a:rPr lang="en-US" altLang="zh-CN" sz="2000" b="0">
                  <a:latin typeface="Arial" charset="0"/>
                  <a:ea typeface="宋体" pitchFamily="2" charset="-122"/>
                </a:rPr>
                <a:t>from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latin typeface="Arial" charset="0"/>
                  <a:ea typeface="宋体" pitchFamily="2" charset="-122"/>
                </a:rPr>
                <a:t>surface reflections</a:t>
              </a:r>
              <a:endParaRPr lang="en-US" altLang="zh-CN" sz="2400" b="0">
                <a:ea typeface="宋体" pitchFamily="2" charset="-122"/>
              </a:endParaRPr>
            </a:p>
          </p:txBody>
        </p:sp>
      </p:grpSp>
      <p:grpSp>
        <p:nvGrpSpPr>
          <p:cNvPr id="5131" name="Group 16"/>
          <p:cNvGrpSpPr>
            <a:grpSpLocks/>
          </p:cNvGrpSpPr>
          <p:nvPr/>
        </p:nvGrpSpPr>
        <p:grpSpPr bwMode="auto">
          <a:xfrm>
            <a:off x="3228975" y="2736850"/>
            <a:ext cx="1968500" cy="847725"/>
            <a:chOff x="2203" y="1724"/>
            <a:chExt cx="1344" cy="534"/>
          </a:xfrm>
        </p:grpSpPr>
        <p:sp>
          <p:nvSpPr>
            <p:cNvPr id="5133" name="Rectangle 17"/>
            <p:cNvSpPr>
              <a:spLocks noChangeArrowheads="1"/>
            </p:cNvSpPr>
            <p:nvPr/>
          </p:nvSpPr>
          <p:spPr bwMode="auto">
            <a:xfrm rot="1336756">
              <a:off x="2215" y="1724"/>
              <a:ext cx="1232" cy="534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 sz="2400" b="0"/>
            </a:p>
          </p:txBody>
        </p:sp>
        <p:sp>
          <p:nvSpPr>
            <p:cNvPr id="5134" name="Text Box 18"/>
            <p:cNvSpPr txBox="1">
              <a:spLocks noChangeArrowheads="1"/>
            </p:cNvSpPr>
            <p:nvPr/>
          </p:nvSpPr>
          <p:spPr bwMode="auto">
            <a:xfrm rot="1354196">
              <a:off x="2203" y="1788"/>
              <a:ext cx="134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800" b="1">
                  <a:solidFill>
                    <a:srgbClr val="000000"/>
                  </a:solidFill>
                  <a:latin typeface="Times New Roman" pitchFamily="18" charset="0"/>
                </a:defRPr>
              </a:lvl1pPr>
              <a:lvl2pPr marL="742950" indent="-285750">
                <a:buChar char="•"/>
                <a:defRPr sz="2400">
                  <a:solidFill>
                    <a:srgbClr val="000000"/>
                  </a:solidFill>
                  <a:latin typeface="Times New Roman" pitchFamily="18" charset="0"/>
                </a:defRPr>
              </a:lvl2pPr>
              <a:lvl3pPr marL="1143000" indent="-228600">
                <a:buFont typeface="Times New Roman" pitchFamily="18" charset="0"/>
                <a:buChar char="–"/>
                <a:defRPr sz="2000">
                  <a:solidFill>
                    <a:srgbClr val="000000"/>
                  </a:solidFill>
                  <a:latin typeface="Times New Roman" pitchFamily="18" charset="0"/>
                </a:defRPr>
              </a:lvl3pPr>
              <a:lvl4pPr marL="16002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4pPr>
              <a:lvl5pPr marL="2057400" indent="-228600"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>
                  <a:solidFill>
                    <a:srgbClr val="000000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b="0">
                  <a:solidFill>
                    <a:srgbClr val="FF3300"/>
                  </a:solidFill>
                  <a:ea typeface="宋体" pitchFamily="2" charset="-122"/>
                </a:rPr>
                <a:t>channel       distortion</a:t>
              </a:r>
              <a:endParaRPr lang="en-US" altLang="zh-CN" sz="2400" b="0">
                <a:solidFill>
                  <a:schemeClr val="tx1"/>
                </a:solidFill>
                <a:ea typeface="宋体" pitchFamily="2" charset="-122"/>
              </a:endParaRPr>
            </a:p>
          </p:txBody>
        </p:sp>
      </p:grpSp>
      <p:pic>
        <p:nvPicPr>
          <p:cNvPr id="5132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1371600" cy="939800"/>
          </a:xfrm>
          <a:solidFill>
            <a:schemeClr val="tx1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17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Rapid advances in talker-independent speaker separation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88156" y="1456628"/>
            <a:ext cx="8091488" cy="76009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en-US" sz="1600" dirty="0" smtClean="0"/>
              <a:t>∆SI-SDR </a:t>
            </a:r>
            <a:r>
              <a:rPr lang="en-US" altLang="en-US" sz="1600" dirty="0"/>
              <a:t>(dB), </a:t>
            </a:r>
            <a:r>
              <a:rPr lang="en-US" altLang="en-US" sz="1600" dirty="0" smtClean="0"/>
              <a:t>∆SDR </a:t>
            </a:r>
            <a:r>
              <a:rPr lang="en-US" altLang="en-US" sz="1600" dirty="0"/>
              <a:t>(dB) and PESQ comparison between </a:t>
            </a:r>
            <a:r>
              <a:rPr lang="en-US" altLang="en-US" sz="1600" dirty="0" smtClean="0"/>
              <a:t>recent </a:t>
            </a:r>
            <a:r>
              <a:rPr lang="en-US" altLang="en-US" sz="1600" dirty="0"/>
              <a:t>algorithms </a:t>
            </a:r>
            <a:r>
              <a:rPr lang="en-US" altLang="en-US" sz="1600" dirty="0" smtClean="0"/>
              <a:t>on the open speaker condition </a:t>
            </a:r>
            <a:r>
              <a:rPr lang="en-US" altLang="en-US" sz="1600" dirty="0"/>
              <a:t>of wsj0-2mix and wsj0-3mix. (“-” means not reported)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graphicFrame>
        <p:nvGraphicFramePr>
          <p:cNvPr id="7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94302"/>
              </p:ext>
            </p:extLst>
          </p:nvPr>
        </p:nvGraphicFramePr>
        <p:xfrm>
          <a:off x="533400" y="2216733"/>
          <a:ext cx="8349576" cy="3536913"/>
        </p:xfrm>
        <a:graphic>
          <a:graphicData uri="http://schemas.openxmlformats.org/drawingml/2006/table">
            <a:tbl>
              <a:tblPr firstRow="1" firstCol="1" bandRow="1"/>
              <a:tblGrid>
                <a:gridCol w="4035504"/>
                <a:gridCol w="719012"/>
                <a:gridCol w="719012"/>
                <a:gridCol w="719012"/>
                <a:gridCol w="719012"/>
                <a:gridCol w="719012"/>
                <a:gridCol w="719012"/>
              </a:tblGrid>
              <a:tr h="259953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Approaches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wsj0-2mix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wsj0-3mix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∆SI-SDR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∆SDR 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PESQ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∆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SI-SDR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</a:rPr>
                        <a:t>∆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SDR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PESQ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Unprocessed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2.01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0.0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1.66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DC++ 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(Isik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it-IT" sz="1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et al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., 2016)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10.8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7.1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uPIT-ST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(Kolbaek </a:t>
                      </a:r>
                      <a:r>
                        <a:rPr lang="it-IT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et</a:t>
                      </a:r>
                      <a:r>
                        <a:rPr lang="it-IT" sz="1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al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., 2017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10.0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7.7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ADANet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(Luo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it-IT" sz="1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et al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 2018a)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10.4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10.8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2.82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9.1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9.4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2.16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Chimera++ (BLSTM) 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(Wang </a:t>
                      </a:r>
                      <a:r>
                        <a:rPr lang="it-IT" sz="1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et al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., 2018a)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11.2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11.5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   +WA-MISI-5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(Wang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it-IT" sz="1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et al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., 2018b)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12.6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12.9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    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   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+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 Filterbank learning (Wichern </a:t>
                      </a:r>
                      <a:r>
                        <a:rPr lang="en-US" sz="1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et al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., 2018)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12.8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   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  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+ 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PhaseBook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(Le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Roux </a:t>
                      </a:r>
                      <a:r>
                        <a:rPr lang="it-IT" sz="1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et al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., 2018)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12.6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BLSTM-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TasNet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 (Luo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et al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., 2018b)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13.2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13.6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3.04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conv-TasNet-gLN 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(Luo </a:t>
                      </a:r>
                      <a:r>
                        <a:rPr lang="it-IT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et al</a:t>
                      </a:r>
                      <a:r>
                        <a:rPr lang="it-IT" sz="14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., 2018c)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14.6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15.0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3.25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11.6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12.0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2.50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Sign 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P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rediction Net (Wang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et</a:t>
                      </a:r>
                      <a:r>
                        <a:rPr lang="it-IT" sz="140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 al</a:t>
                      </a:r>
                      <a:r>
                        <a:rPr lang="it-IT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., 2018c</a:t>
                      </a:r>
                      <a:r>
                        <a:rPr lang="it-IT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15.3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15.6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3.36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12.1</a:t>
                      </a:r>
                      <a:endParaRPr lang="en-US" sz="14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12.5</a:t>
                      </a:r>
                      <a:endParaRPr lang="en-US" sz="14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</a:rPr>
                        <a:t>2.64</a:t>
                      </a:r>
                      <a:endParaRPr lang="en-US" sz="1400" b="1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63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674DC9-4784-4A6A-BBC8-78BB9EEAEC1D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b="0" dirty="0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A solution in sight for cocktail party problem?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38700"/>
          </a:xfrm>
        </p:spPr>
        <p:txBody>
          <a:bodyPr/>
          <a:lstStyle/>
          <a:p>
            <a:r>
              <a:rPr lang="en-US" altLang="en-US" sz="2400" smtClean="0"/>
              <a:t>What does a solution to the cocktail party problem look like?</a:t>
            </a:r>
          </a:p>
          <a:p>
            <a:pPr lvl="1"/>
            <a:r>
              <a:rPr lang="en-US" altLang="en-US" sz="2000" smtClean="0"/>
              <a:t>A system that achieves human auditory analysis performance in all listening situations (Wang &amp; Brown’06)</a:t>
            </a:r>
          </a:p>
          <a:p>
            <a:r>
              <a:rPr lang="en-US" altLang="en-US" sz="2400" smtClean="0"/>
              <a:t>An automatic speech recognition (ASR) system that matches the human speech recognition performance in all noisy environments</a:t>
            </a:r>
          </a:p>
          <a:p>
            <a:pPr lvl="1"/>
            <a:r>
              <a:rPr lang="en-US" altLang="en-US" sz="2000" smtClean="0"/>
              <a:t>Dependency on ASR</a:t>
            </a:r>
          </a:p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5656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B03CB8-6ED5-4C31-B7B1-F255286D0146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 b="0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A solution in sight (cont.)?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4211638" cy="4838700"/>
          </a:xfrm>
        </p:spPr>
        <p:txBody>
          <a:bodyPr/>
          <a:lstStyle/>
          <a:p>
            <a:r>
              <a:rPr lang="en-US" altLang="en-US" sz="2400" smtClean="0"/>
              <a:t>A speech separation system that helps hearing-impaired listeners to achieve the same level of speech intelligibility as normal-hearing listeners in </a:t>
            </a:r>
            <a:r>
              <a:rPr lang="en-US" altLang="en-US" sz="2400" i="1" smtClean="0"/>
              <a:t>all noisy environments</a:t>
            </a:r>
          </a:p>
          <a:p>
            <a:pPr lvl="1"/>
            <a:r>
              <a:rPr lang="en-US" altLang="en-US" sz="2000" smtClean="0"/>
              <a:t>This is my current working definition – see my IEEE Spectrum cover story in March, 2017</a:t>
            </a:r>
          </a:p>
          <a:p>
            <a:endParaRPr lang="en-US" altLang="en-US" sz="2400" smtClean="0"/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71600"/>
            <a:ext cx="332422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9DE117-C2A3-42ED-BDD2-E499332F6B31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 b="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Conclusion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00150"/>
            <a:ext cx="8001000" cy="4838700"/>
          </a:xfrm>
        </p:spPr>
        <p:txBody>
          <a:bodyPr/>
          <a:lstStyle/>
          <a:p>
            <a:r>
              <a:rPr lang="en-US" altLang="en-US" sz="2400" dirty="0" smtClean="0"/>
              <a:t>Formulation of the cocktail party problem </a:t>
            </a:r>
            <a:r>
              <a:rPr lang="en-US" altLang="en-US" sz="2400" smtClean="0"/>
              <a:t>as mask </a:t>
            </a:r>
            <a:r>
              <a:rPr lang="en-US" altLang="en-US" sz="2400" dirty="0" smtClean="0"/>
              <a:t>estimation enables the use of supervised learning</a:t>
            </a:r>
          </a:p>
          <a:p>
            <a:pPr lvl="1"/>
            <a:r>
              <a:rPr lang="en-US" altLang="en-US" sz="2000" dirty="0" smtClean="0"/>
              <a:t>Supervised separation has yielded the first demonstrations of speech intelligibility improvement in noise</a:t>
            </a:r>
          </a:p>
          <a:p>
            <a:pPr lvl="1"/>
            <a:r>
              <a:rPr lang="en-US" altLang="en-US" sz="2000" dirty="0" smtClean="0"/>
              <a:t>Large-scale training with DNN is a promising direction to make speech separation perform in a variety of conditions</a:t>
            </a:r>
          </a:p>
          <a:p>
            <a:r>
              <a:rPr lang="en-US" altLang="en-US" dirty="0" smtClean="0"/>
              <a:t>Reverberant-noisy s</a:t>
            </a:r>
            <a:r>
              <a:rPr lang="en-US" altLang="en-US" sz="2400" dirty="0" smtClean="0"/>
              <a:t>peech separation can be effectively addressed in the same framework</a:t>
            </a:r>
          </a:p>
          <a:p>
            <a:r>
              <a:rPr lang="en-US" altLang="en-US" dirty="0" smtClean="0"/>
              <a:t>Major advances in both talker-dependent and talker-independent speaker </a:t>
            </a:r>
            <a:r>
              <a:rPr lang="en-US" altLang="en-US" dirty="0"/>
              <a:t>separation </a:t>
            </a:r>
            <a:endParaRPr lang="en-US" altLang="en-US" dirty="0" smtClean="0"/>
          </a:p>
          <a:p>
            <a:r>
              <a:rPr lang="en-US" altLang="en-US" sz="2400" dirty="0" smtClean="0"/>
              <a:t>The cocktail party problem is within reach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218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5734D8-585A-4A84-BA63-2918C748A706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b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Cocktail party problem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4714875"/>
          </a:xfrm>
        </p:spPr>
        <p:txBody>
          <a:bodyPr/>
          <a:lstStyle/>
          <a:p>
            <a:r>
              <a:rPr lang="en-US" altLang="zh-CN" sz="2400" dirty="0" smtClean="0">
                <a:ea typeface="宋体" panose="02010600030101010101" pitchFamily="2" charset="-122"/>
              </a:rPr>
              <a:t>Term coined by Cherry</a:t>
            </a:r>
            <a:endParaRPr lang="en-US" altLang="zh-CN" sz="3500" dirty="0" smtClean="0">
              <a:ea typeface="宋体" panose="02010600030101010101" pitchFamily="2" charset="-122"/>
            </a:endParaRPr>
          </a:p>
          <a:p>
            <a:pPr lvl="1"/>
            <a:r>
              <a:rPr lang="en-US" altLang="zh-CN" sz="2000" dirty="0" smtClean="0">
                <a:ea typeface="宋体" panose="02010600030101010101" pitchFamily="2" charset="-122"/>
              </a:rPr>
              <a:t>“One of our most important faculties is our ability to listen to, and follow, one speaker in the presence of others. This is such a common experience that we may take it for granted; we may call it ‘the cocktail party problem.’ No machine has been constructed to do just that.” (Cherry, 1957)</a:t>
            </a:r>
          </a:p>
          <a:p>
            <a:pPr>
              <a:buSzPct val="50000"/>
              <a:buFont typeface="Monotype Sorts" pitchFamily="2" charset="2"/>
              <a:buChar char="l"/>
            </a:pPr>
            <a:r>
              <a:rPr lang="en-US" altLang="zh-CN" sz="2400" dirty="0" smtClean="0">
                <a:ea typeface="宋体" panose="02010600030101010101" pitchFamily="2" charset="-122"/>
              </a:rPr>
              <a:t>Speech separation </a:t>
            </a:r>
            <a:r>
              <a:rPr lang="en-US" altLang="zh-CN" sz="2400" dirty="0" smtClean="0">
                <a:ea typeface="宋体" panose="02010600030101010101" pitchFamily="2" charset="-122"/>
              </a:rPr>
              <a:t>problem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Speech enhancement: speech-</a:t>
            </a:r>
            <a:r>
              <a:rPr lang="en-US" altLang="en-US" dirty="0" err="1" smtClean="0"/>
              <a:t>nonspeech</a:t>
            </a:r>
            <a:r>
              <a:rPr lang="en-US" altLang="en-US" dirty="0" smtClean="0"/>
              <a:t> separation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dirty="0" smtClean="0"/>
              <a:t>Speaker separation: multi-talker separation</a:t>
            </a:r>
            <a:endParaRPr lang="en-US" altLang="en-US" dirty="0"/>
          </a:p>
          <a:p>
            <a:pPr lvl="1">
              <a:buSzPct val="50000"/>
              <a:buFont typeface="Monotype Sorts" pitchFamily="2" charset="2"/>
              <a:buChar char="l"/>
            </a:pPr>
            <a:endParaRPr lang="en-US" altLang="zh-CN" sz="20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49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143000"/>
            <a:ext cx="625792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Human performance in different interferences 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994400" y="5843588"/>
            <a:ext cx="2855913" cy="307975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1400" b="0" dirty="0" smtClean="0">
                <a:ea typeface="宋体" pitchFamily="2" charset="-122"/>
              </a:rPr>
              <a:t>Source: Wang </a:t>
            </a:r>
            <a:r>
              <a:rPr lang="en-US" altLang="zh-CN" sz="1400" b="0" dirty="0">
                <a:ea typeface="宋体" pitchFamily="2" charset="-122"/>
              </a:rPr>
              <a:t>&amp;</a:t>
            </a:r>
            <a:r>
              <a:rPr lang="en-US" altLang="zh-CN" sz="1400" b="0" dirty="0" smtClean="0">
                <a:ea typeface="宋体" pitchFamily="2" charset="-122"/>
              </a:rPr>
              <a:t> Brown (2006)</a:t>
            </a:r>
          </a:p>
        </p:txBody>
      </p:sp>
      <p:sp>
        <p:nvSpPr>
          <p:cNvPr id="8199" name="Line 5"/>
          <p:cNvSpPr>
            <a:spLocks noChangeShapeType="1"/>
          </p:cNvSpPr>
          <p:nvPr/>
        </p:nvSpPr>
        <p:spPr bwMode="auto">
          <a:xfrm flipV="1">
            <a:off x="3222625" y="3240088"/>
            <a:ext cx="2111375" cy="95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7365999" y="3821113"/>
            <a:ext cx="16010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8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buChar char="•"/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0" dirty="0">
                <a:latin typeface="Arial" charset="0"/>
                <a:ea typeface="宋体" pitchFamily="2" charset="-122"/>
              </a:rPr>
              <a:t>SRT 23 </a:t>
            </a: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dB </a:t>
            </a:r>
            <a:r>
              <a:rPr lang="en-US" altLang="zh-CN" sz="1800" b="0" dirty="0">
                <a:latin typeface="Arial" charset="0"/>
                <a:ea typeface="宋体" pitchFamily="2" charset="-122"/>
              </a:rPr>
              <a:t>d</a:t>
            </a: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ifference in Speech Reception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0" dirty="0" smtClean="0">
                <a:latin typeface="Arial" charset="0"/>
                <a:ea typeface="宋体" pitchFamily="2" charset="-122"/>
              </a:rPr>
              <a:t>Threshold!</a:t>
            </a:r>
            <a:endParaRPr lang="en-US" altLang="zh-CN" sz="1400" b="0" dirty="0">
              <a:latin typeface="Arial" charset="0"/>
              <a:ea typeface="宋体" pitchFamily="2" charset="-122"/>
            </a:endParaRPr>
          </a:p>
        </p:txBody>
      </p:sp>
      <p:sp>
        <p:nvSpPr>
          <p:cNvPr id="8201" name="Line 7"/>
          <p:cNvSpPr>
            <a:spLocks noChangeShapeType="1"/>
          </p:cNvSpPr>
          <p:nvPr/>
        </p:nvSpPr>
        <p:spPr bwMode="auto">
          <a:xfrm flipH="1" flipV="1">
            <a:off x="4549775" y="3335338"/>
            <a:ext cx="2781300" cy="800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4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Ideal binary mask as a separation goal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875" y="1247775"/>
            <a:ext cx="7908925" cy="5176838"/>
          </a:xfrm>
        </p:spPr>
        <p:txBody>
          <a:bodyPr/>
          <a:lstStyle/>
          <a:p>
            <a:r>
              <a:rPr lang="en-US" altLang="en-US" sz="2000" dirty="0" smtClean="0"/>
              <a:t>Motivated by the auditory masking phenomenon and auditory scene analysis, we suggested the ideal binary mask as a main goal of CASA (Hu &amp; Wang, 2001; 2004)</a:t>
            </a:r>
          </a:p>
          <a:p>
            <a:r>
              <a:rPr lang="en-US" altLang="en-US" sz="2000" dirty="0" smtClean="0"/>
              <a:t>The idea is to retain parts of a mixture where the target sound is stronger than the acoustic background, and discard the rest</a:t>
            </a:r>
          </a:p>
          <a:p>
            <a:r>
              <a:rPr lang="en-US" altLang="en-US" sz="2000" dirty="0" smtClean="0"/>
              <a:t>The definition of the ideal binary mask (IBM)</a:t>
            </a:r>
          </a:p>
          <a:p>
            <a:pPr>
              <a:buSzPct val="50000"/>
              <a:buFont typeface="Monotype Sorts" pitchFamily="2" charset="2"/>
              <a:buChar char="l"/>
            </a:pPr>
            <a:endParaRPr lang="en-US" altLang="en-US" sz="2000" dirty="0" smtClean="0"/>
          </a:p>
          <a:p>
            <a:pPr>
              <a:buSzPct val="50000"/>
              <a:buFont typeface="Monotype Sorts" pitchFamily="2" charset="2"/>
              <a:buChar char="l"/>
            </a:pPr>
            <a:endParaRPr lang="en-US" altLang="en-US" sz="2000" dirty="0" smtClean="0"/>
          </a:p>
          <a:p>
            <a:pPr lvl="1">
              <a:buSzPct val="50000"/>
              <a:buFont typeface="Monotype Sorts" pitchFamily="2" charset="2"/>
              <a:buChar char="l"/>
            </a:pPr>
            <a:endParaRPr lang="en-US" altLang="en-US" sz="1800" i="1" dirty="0" smtClean="0"/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l-GR" altLang="en-US" sz="1800" i="1" dirty="0" smtClean="0">
                <a:cs typeface="Times New Roman" panose="02020603050405020304" pitchFamily="18" charset="0"/>
              </a:rPr>
              <a:t>θ</a:t>
            </a:r>
            <a:r>
              <a:rPr lang="en-US" altLang="en-US" sz="1800" dirty="0" smtClean="0"/>
              <a:t>: A local SNR criterion (LC) in dB, which is typically chosen to be 0 dB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Optimal SNR: </a:t>
            </a:r>
            <a:r>
              <a:rPr lang="en-US" altLang="zh-CN" sz="1800" dirty="0" smtClean="0">
                <a:ea typeface="宋体" panose="02010600030101010101" pitchFamily="2" charset="-122"/>
              </a:rPr>
              <a:t>Under certain conditions t</a:t>
            </a:r>
            <a:r>
              <a:rPr lang="en-US" altLang="en-US" sz="1800" dirty="0" smtClean="0"/>
              <a:t>he IBM with </a:t>
            </a:r>
            <a:r>
              <a:rPr lang="el-GR" altLang="en-US" sz="1800" i="1" dirty="0" smtClean="0">
                <a:cs typeface="Times New Roman" panose="02020603050405020304" pitchFamily="18" charset="0"/>
              </a:rPr>
              <a:t>θ</a:t>
            </a:r>
            <a:r>
              <a:rPr lang="en-US" altLang="en-US" sz="1800" dirty="0" smtClean="0"/>
              <a:t> = 0 dB is the optimal binary mask in terms of SNR gain (Li &amp; Wang, 2009)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Maximal articulation index (AI) in a simplified version (</a:t>
            </a:r>
            <a:r>
              <a:rPr lang="en-US" altLang="en-US" sz="1800" dirty="0" err="1" smtClean="0"/>
              <a:t>Loizou</a:t>
            </a:r>
            <a:r>
              <a:rPr lang="en-US" altLang="en-US" sz="1800" dirty="0" smtClean="0"/>
              <a:t> &amp; Kim, 2011)</a:t>
            </a:r>
          </a:p>
          <a:p>
            <a:pPr lvl="1">
              <a:buSzPct val="50000"/>
              <a:buFont typeface="Monotype Sorts" pitchFamily="2" charset="2"/>
              <a:buChar char="l"/>
            </a:pPr>
            <a:r>
              <a:rPr lang="en-US" altLang="en-US" sz="1800" dirty="0" smtClean="0"/>
              <a:t>It does not actually separate the mixture!</a:t>
            </a:r>
          </a:p>
        </p:txBody>
      </p:sp>
      <p:graphicFrame>
        <p:nvGraphicFramePr>
          <p:cNvPr id="14341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300163" y="3457575"/>
          <a:ext cx="34432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Equation" r:id="rId3" imgW="2743200" imgH="584200" progId="Equation.3">
                  <p:embed/>
                </p:oleObj>
              </mc:Choice>
              <mc:Fallback>
                <p:oleObj name="Equation" r:id="rId3" imgW="27432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457575"/>
                        <a:ext cx="34432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8B964-D7DA-4AC9-A289-00E47561CCD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2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IBM illustration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47713" y="1295400"/>
            <a:ext cx="3703637" cy="2232025"/>
            <a:chOff x="432" y="1344"/>
            <a:chExt cx="2333" cy="1406"/>
          </a:xfrm>
        </p:grpSpPr>
        <p:pic>
          <p:nvPicPr>
            <p:cNvPr id="13328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344"/>
              <a:ext cx="2333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targ2110.wav">
              <a:hlinkClick r:id="" action="ppaction://media"/>
            </p:cNvPr>
            <p:cNvPicPr>
              <a:picLocks noChangeAspect="1" noChangeArrowheads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68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6" name="Group 6"/>
          <p:cNvGrpSpPr>
            <a:grpSpLocks/>
          </p:cNvGrpSpPr>
          <p:nvPr/>
        </p:nvGrpSpPr>
        <p:grpSpPr bwMode="auto">
          <a:xfrm>
            <a:off x="4876800" y="1295400"/>
            <a:ext cx="3703638" cy="2230438"/>
            <a:chOff x="3033" y="1344"/>
            <a:chExt cx="2333" cy="1405"/>
          </a:xfrm>
        </p:grpSpPr>
        <p:pic>
          <p:nvPicPr>
            <p:cNvPr id="13326" name="Picture 7"/>
            <p:cNvPicPr preferRelativeResize="0"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" y="1344"/>
              <a:ext cx="2333" cy="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7" name="intr2110.wav">
              <a:hlinkClick r:id="" action="ppaction://media"/>
            </p:cNvPr>
            <p:cNvPicPr>
              <a:picLocks noChangeAspect="1" noChangeArrowheads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" y="1968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7" name="Group 9"/>
          <p:cNvGrpSpPr>
            <a:grpSpLocks/>
          </p:cNvGrpSpPr>
          <p:nvPr/>
        </p:nvGrpSpPr>
        <p:grpSpPr bwMode="auto">
          <a:xfrm>
            <a:off x="762000" y="3657600"/>
            <a:ext cx="3702050" cy="2220913"/>
            <a:chOff x="432" y="2827"/>
            <a:chExt cx="2332" cy="1399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432" y="2827"/>
              <a:ext cx="2332" cy="1399"/>
              <a:chOff x="432" y="2832"/>
              <a:chExt cx="2332" cy="1405"/>
            </a:xfrm>
          </p:grpSpPr>
          <p:pic>
            <p:nvPicPr>
              <p:cNvPr id="13324" name="Picture 11"/>
              <p:cNvPicPr preferRelativeResize="0"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2832"/>
                <a:ext cx="2332" cy="1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mixt2110.wav">
                <a:hlinkClick r:id="" action="ppaction://media"/>
              </p:cNvPr>
              <p:cNvPicPr>
                <a:picLocks noChangeAspect="1" noChangeArrowheads="1"/>
              </p:cNvPicPr>
              <p:nvPr>
                <a:audioFile r:link="rId4"/>
                <p:extLst>
                  <p:ext uri="{DAA4B4D4-6D71-4841-9C94-3DE7FCFB9230}">
                    <p14:media xmlns:p14="http://schemas.microsoft.com/office/powerpoint/2010/main" r:embed="rId3"/>
                  </p:ext>
                </p:ext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2" y="3408"/>
                <a:ext cx="15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3" name="Picture 13"/>
            <p:cNvPicPr preferRelativeResize="0"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2936"/>
              <a:ext cx="1808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0270" name="Picture 14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830638"/>
            <a:ext cx="28702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4876800" y="3657600"/>
            <a:ext cx="3702050" cy="2217738"/>
            <a:chOff x="3053" y="2827"/>
            <a:chExt cx="2332" cy="1397"/>
          </a:xfrm>
        </p:grpSpPr>
        <p:pic>
          <p:nvPicPr>
            <p:cNvPr id="13320" name="Picture 16"/>
            <p:cNvPicPr preferRelativeResize="0"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" y="2827"/>
              <a:ext cx="2332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resu2110.wav">
              <a:hlinkClick r:id="" action="ppaction://media"/>
            </p:cNvPr>
            <p:cNvPicPr>
              <a:picLocks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" y="3456"/>
              <a:ext cx="1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B6503-6E93-4037-8DD9-716AF21FB04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614C52-C528-42BE-8671-BD6CFE15333B}" type="slidenum">
              <a:rPr lang="en-US" altLang="en-US" sz="1200" b="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b="0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469900"/>
            <a:ext cx="7772400" cy="831850"/>
          </a:xfrm>
        </p:spPr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Subject tests of ideal binary masking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379538"/>
            <a:ext cx="7772400" cy="5102225"/>
          </a:xfrm>
        </p:spPr>
        <p:txBody>
          <a:bodyPr/>
          <a:lstStyle/>
          <a:p>
            <a:r>
              <a:rPr lang="en-US" altLang="zh-CN" sz="2400" dirty="0" smtClean="0">
                <a:ea typeface="宋体" panose="02010600030101010101" pitchFamily="2" charset="-122"/>
              </a:rPr>
              <a:t>IBM separation leads to dramatic speech intelligibility improvements</a:t>
            </a:r>
          </a:p>
          <a:p>
            <a:pPr lvl="1"/>
            <a:r>
              <a:rPr lang="en-US" altLang="zh-CN" sz="2000" dirty="0" smtClean="0">
                <a:ea typeface="宋体" panose="02010600030101010101" pitchFamily="2" charset="-122"/>
              </a:rPr>
              <a:t>Improvement for stationary noise is above 7 dB for normal-hearing (NH) listeners (</a:t>
            </a:r>
            <a:r>
              <a:rPr lang="en-US" altLang="zh-CN" sz="2000" dirty="0" err="1" smtClean="0">
                <a:ea typeface="宋体" panose="02010600030101010101" pitchFamily="2" charset="-122"/>
              </a:rPr>
              <a:t>Brungart</a:t>
            </a:r>
            <a:r>
              <a:rPr lang="en-US" altLang="zh-CN" sz="2000" dirty="0" smtClean="0">
                <a:ea typeface="宋体" panose="02010600030101010101" pitchFamily="2" charset="-122"/>
              </a:rPr>
              <a:t> et al.’06; Li &amp; Loizou’08; Ahmadi et al.’13; Chen’16), and above 9 dB for hearing-impaired (HI) listeners (</a:t>
            </a:r>
            <a:r>
              <a:rPr lang="en-US" altLang="zh-CN" sz="2000" dirty="0" err="1" smtClean="0">
                <a:ea typeface="宋体" panose="02010600030101010101" pitchFamily="2" charset="-122"/>
              </a:rPr>
              <a:t>Anzalone</a:t>
            </a:r>
            <a:r>
              <a:rPr lang="en-US" altLang="zh-CN" sz="2000" dirty="0" smtClean="0">
                <a:ea typeface="宋体" panose="02010600030101010101" pitchFamily="2" charset="-122"/>
              </a:rPr>
              <a:t> et al.’06; Wang et al.’09) </a:t>
            </a:r>
          </a:p>
          <a:p>
            <a:pPr lvl="1"/>
            <a:r>
              <a:rPr lang="en-US" altLang="zh-CN" sz="2000" dirty="0" smtClean="0">
                <a:ea typeface="宋体" panose="02010600030101010101" pitchFamily="2" charset="-122"/>
              </a:rPr>
              <a:t>Improvement for modulated noise is significantly larger than for stationary noise</a:t>
            </a:r>
          </a:p>
          <a:p>
            <a:pPr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400" dirty="0" smtClean="0"/>
              <a:t>With the IBM as the goal, the speech separation problem becomes a binary classification problem</a:t>
            </a:r>
          </a:p>
          <a:p>
            <a:pPr lvl="1">
              <a:lnSpc>
                <a:spcPct val="90000"/>
              </a:lnSpc>
              <a:buSzPct val="50000"/>
              <a:buFont typeface="Monotype Sorts" pitchFamily="2" charset="2"/>
              <a:buChar char="l"/>
            </a:pPr>
            <a:r>
              <a:rPr lang="en-US" altLang="en-US" sz="2000" dirty="0" smtClean="0"/>
              <a:t>This new formulation opens the problem to a variety of pattern classification methods</a:t>
            </a:r>
          </a:p>
          <a:p>
            <a:endParaRPr lang="en-US" altLang="zh-CN" dirty="0" smtClean="0">
              <a:ea typeface="宋体" panose="02010600030101010101" pitchFamily="2" charset="-122"/>
            </a:endParaRPr>
          </a:p>
          <a:p>
            <a:endParaRPr lang="zh-CN" altLang="en-US" sz="2400" dirty="0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32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808080"/>
      </a:dk2>
      <a:lt2>
        <a:srgbClr val="FFFF00"/>
      </a:lt2>
      <a:accent1>
        <a:srgbClr val="00CC99"/>
      </a:accent1>
      <a:accent2>
        <a:srgbClr val="3333CC"/>
      </a:accent2>
      <a:accent3>
        <a:srgbClr val="C0C0C0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120000"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21865</TotalTime>
  <Words>2620</Words>
  <Application>Microsoft Office PowerPoint</Application>
  <PresentationFormat>On-screen Show (4:3)</PresentationFormat>
  <Paragraphs>498</Paragraphs>
  <Slides>43</Slides>
  <Notes>16</Notes>
  <HiddenSlides>0</HiddenSlides>
  <MMClips>40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Monotype Sorts</vt:lpstr>
      <vt:lpstr>MS Mincho</vt:lpstr>
      <vt:lpstr>SimSun</vt:lpstr>
      <vt:lpstr>SimSun</vt:lpstr>
      <vt:lpstr>Arial</vt:lpstr>
      <vt:lpstr>Calibri</vt:lpstr>
      <vt:lpstr>Cambria Math</vt:lpstr>
      <vt:lpstr>Times New Roman</vt:lpstr>
      <vt:lpstr>Wingdings</vt:lpstr>
      <vt:lpstr>Default Design</vt:lpstr>
      <vt:lpstr>Equation</vt:lpstr>
      <vt:lpstr>The Cocktail Party Problem:  A Case Study in Deep Learning</vt:lpstr>
      <vt:lpstr>Outline of primer</vt:lpstr>
      <vt:lpstr>Real-world audition</vt:lpstr>
      <vt:lpstr>Sources of intrusion and distortion</vt:lpstr>
      <vt:lpstr>Cocktail party problem</vt:lpstr>
      <vt:lpstr>Human performance in different interferences </vt:lpstr>
      <vt:lpstr>Ideal binary mask as a separation goal</vt:lpstr>
      <vt:lpstr>IBM illustration</vt:lpstr>
      <vt:lpstr>Subject tests of ideal binary masking</vt:lpstr>
      <vt:lpstr>Speech perception of noise with binary gains</vt:lpstr>
      <vt:lpstr>Outline of primer</vt:lpstr>
      <vt:lpstr>DNN as subband classifier (Wang &amp; Wang’13)</vt:lpstr>
      <vt:lpstr>DNN as subband classifier (Wang &amp; Wang’13)</vt:lpstr>
      <vt:lpstr>Extensive training with DNN</vt:lpstr>
      <vt:lpstr>Speech intelligibility evaluation</vt:lpstr>
      <vt:lpstr>Results and sound demos</vt:lpstr>
      <vt:lpstr>Generalization to new noises</vt:lpstr>
      <vt:lpstr>Large-scale training</vt:lpstr>
      <vt:lpstr>STOI performance at -2 dB input SNR</vt:lpstr>
      <vt:lpstr>Listening test results</vt:lpstr>
      <vt:lpstr>Outline of primer</vt:lpstr>
      <vt:lpstr>Reverberation</vt:lpstr>
      <vt:lpstr>Signal model</vt:lpstr>
      <vt:lpstr>Previous spectral mapping work</vt:lpstr>
      <vt:lpstr>Enhancement of reverberant-noisy speech as mask estimation</vt:lpstr>
      <vt:lpstr>Sound demos - typical stimuli</vt:lpstr>
      <vt:lpstr>Intelligibility results</vt:lpstr>
      <vt:lpstr>Outline of primer</vt:lpstr>
      <vt:lpstr>Speaker separation</vt:lpstr>
      <vt:lpstr>Ratio masking for reverberant speaker separation</vt:lpstr>
      <vt:lpstr>STOI and PESQ performance</vt:lpstr>
      <vt:lpstr>Listening test results and demos</vt:lpstr>
      <vt:lpstr>Talker-independent speaker separation</vt:lpstr>
      <vt:lpstr>Deep clustering</vt:lpstr>
      <vt:lpstr>Permutation invariant training (PIT)</vt:lpstr>
      <vt:lpstr>CASA based approach</vt:lpstr>
      <vt:lpstr>Sequential grouping in CASA</vt:lpstr>
      <vt:lpstr>Speaker separation performance</vt:lpstr>
      <vt:lpstr>Talker-independent speaker separation demos</vt:lpstr>
      <vt:lpstr>Rapid advances in talker-independent speaker separation</vt:lpstr>
      <vt:lpstr>A solution in sight for cocktail party problem?</vt:lpstr>
      <vt:lpstr>A solution in sight (cont.)?</vt:lpstr>
      <vt:lpstr>Conclusion</vt:lpstr>
    </vt:vector>
  </TitlesOfParts>
  <Company>Ohio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Shzu</dc:creator>
  <cp:lastModifiedBy>ping bai</cp:lastModifiedBy>
  <cp:revision>1980</cp:revision>
  <cp:lastPrinted>2001-05-16T20:02:40Z</cp:lastPrinted>
  <dcterms:created xsi:type="dcterms:W3CDTF">2000-02-23T21:56:57Z</dcterms:created>
  <dcterms:modified xsi:type="dcterms:W3CDTF">2019-05-16T08:48:55Z</dcterms:modified>
</cp:coreProperties>
</file>