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035" r:id="rId2"/>
    <p:sldId id="1036" r:id="rId3"/>
    <p:sldId id="1114" r:id="rId4"/>
    <p:sldId id="1115" r:id="rId5"/>
    <p:sldId id="1039" r:id="rId6"/>
    <p:sldId id="1128" r:id="rId7"/>
    <p:sldId id="1124" r:id="rId8"/>
    <p:sldId id="1125" r:id="rId9"/>
    <p:sldId id="1126" r:id="rId10"/>
    <p:sldId id="1127" r:id="rId11"/>
    <p:sldId id="1041" r:id="rId12"/>
    <p:sldId id="1113" r:id="rId13"/>
    <p:sldId id="1043" r:id="rId14"/>
    <p:sldId id="1098" r:id="rId15"/>
    <p:sldId id="1143" r:id="rId16"/>
    <p:sldId id="1061" r:id="rId17"/>
    <p:sldId id="1109" r:id="rId18"/>
    <p:sldId id="1110" r:id="rId19"/>
    <p:sldId id="1112" r:id="rId20"/>
    <p:sldId id="1116" r:id="rId21"/>
    <p:sldId id="1130" r:id="rId22"/>
    <p:sldId id="1131" r:id="rId23"/>
    <p:sldId id="1117" r:id="rId24"/>
    <p:sldId id="1133" r:id="rId25"/>
    <p:sldId id="1134" r:id="rId26"/>
    <p:sldId id="1135" r:id="rId27"/>
    <p:sldId id="1132" r:id="rId28"/>
    <p:sldId id="1136" r:id="rId29"/>
    <p:sldId id="1137" r:id="rId30"/>
    <p:sldId id="1139" r:id="rId31"/>
    <p:sldId id="1119" r:id="rId32"/>
    <p:sldId id="1140" r:id="rId33"/>
    <p:sldId id="1120" r:id="rId34"/>
    <p:sldId id="1144" r:id="rId35"/>
    <p:sldId id="1141" r:id="rId36"/>
    <p:sldId id="1142" r:id="rId37"/>
    <p:sldId id="1121" r:id="rId38"/>
    <p:sldId id="1122" r:id="rId39"/>
    <p:sldId id="1123" r:id="rId40"/>
  </p:sldIdLst>
  <p:sldSz cx="9144000" cy="6858000" type="screen4x3"/>
  <p:notesSz cx="6858000" cy="9180513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33CCFF"/>
    <a:srgbClr val="0033CC"/>
    <a:srgbClr val="0000FF"/>
    <a:srgbClr val="9933FF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2" autoAdjust="0"/>
    <p:restoredTop sz="94805" autoAdjust="0"/>
  </p:normalViewPr>
  <p:slideViewPr>
    <p:cSldViewPr snapToGrid="0">
      <p:cViewPr varScale="1">
        <p:scale>
          <a:sx n="65" d="100"/>
          <a:sy n="65" d="100"/>
        </p:scale>
        <p:origin x="10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80"/>
    </p:cViewPr>
  </p:sorterViewPr>
  <p:notesViewPr>
    <p:cSldViewPr snapToGrid="0">
      <p:cViewPr>
        <p:scale>
          <a:sx n="100" d="100"/>
          <a:sy n="100" d="100"/>
        </p:scale>
        <p:origin x="-850" y="72"/>
      </p:cViewPr>
      <p:guideLst>
        <p:guide orient="horz" pos="2891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D65606-AE40-4F78-B3E9-B4E87DCC5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2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C757C0-A401-4623-B20F-01EBEDDC6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5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4F59A26-0B53-48F9-B67C-FEEA8E9AFB4A}" type="slidenum">
              <a:rPr lang="en-US" altLang="en-US" sz="1200" smtClean="0">
                <a:solidFill>
                  <a:schemeClr val="tx1"/>
                </a:solidFill>
              </a:rPr>
              <a:pPr/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84BD9F2C-9F70-4C7C-A53B-782CEF2B0FE2}" type="slidenum">
              <a:rPr lang="en-US" altLang="en-US" sz="12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153318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E102AA97-150A-4E2F-A8F5-2155EB7D648C}" type="slidenum">
              <a:rPr lang="en-US" altLang="en-US" sz="1200" smtClean="0">
                <a:solidFill>
                  <a:schemeClr val="tx1"/>
                </a:solidFill>
              </a:rPr>
              <a:pPr/>
              <a:t>16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2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F47EAFC1-120A-450D-919B-42E46DBE2158}" type="slidenum">
              <a:rPr lang="en-US" altLang="en-US" sz="1200" smtClean="0">
                <a:solidFill>
                  <a:schemeClr val="tx1"/>
                </a:solidFill>
              </a:rPr>
              <a:pPr/>
              <a:t>17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41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50FE5C69-F6AA-4400-9410-77865EAADBCD}" type="slidenum">
              <a:rPr lang="en-US" altLang="en-US" sz="1200" smtClean="0">
                <a:solidFill>
                  <a:schemeClr val="tx1"/>
                </a:solidFill>
              </a:rPr>
              <a:pPr/>
              <a:t>18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51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56F4CBA-99D7-460F-BE52-270FC324F71D}" type="slidenum">
              <a:rPr lang="en-US" altLang="en-US" sz="1200" smtClean="0">
                <a:solidFill>
                  <a:schemeClr val="tx1"/>
                </a:solidFill>
              </a:rPr>
              <a:pPr/>
              <a:t>19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65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PESQ range: 1.0~4.5</a:t>
            </a:r>
          </a:p>
          <a:p>
            <a:r>
              <a:rPr lang="en-US" dirty="0"/>
              <a:t>ESTOI: 0% ~ 100%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F8700-524D-8A46-92B4-48FBB11ECC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89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0AEDAE48-A3F7-4B8C-9316-C7C0A91BC766}" type="slidenum">
              <a:rPr lang="en-US" altLang="en-US" sz="1200" smtClean="0">
                <a:solidFill>
                  <a:schemeClr val="tx1"/>
                </a:solidFill>
              </a:rPr>
              <a:pPr/>
              <a:t>34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3163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643DAA9-26A5-42CB-90C3-CCFB91E2F3F5}" type="slidenum">
              <a:rPr lang="en-US" altLang="en-US" sz="1200" smtClean="0">
                <a:solidFill>
                  <a:schemeClr val="tx1"/>
                </a:solidFill>
              </a:rPr>
              <a:pPr/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0B29262E-DD32-4F86-82B0-D0D292AB0843}" type="slidenum">
              <a:rPr lang="en-US" altLang="en-US" sz="12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48355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ABCE5F7-88DB-445B-A423-D30AF93B0250}" type="slidenum">
              <a:rPr lang="en-US" altLang="en-US" sz="1200" smtClean="0">
                <a:solidFill>
                  <a:schemeClr val="tx1"/>
                </a:solidFill>
              </a:rPr>
              <a:pPr/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97209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556874E7-ADF9-4023-9897-24F2401D2FA4}" type="slidenum">
              <a:rPr lang="en-US" altLang="en-US" sz="1300">
                <a:solidFill>
                  <a:schemeClr val="tx1"/>
                </a:solidFill>
              </a:rPr>
              <a:pPr/>
              <a:t>6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E18EACE-D425-4971-BA44-C3C86AA84FFF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6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don’t comment at this point on the effect of competing speakers</a:t>
            </a:r>
          </a:p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864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2EDD1-A3F2-456E-83E5-EAD8721597C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4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45B81-1A56-4E11-9534-5C0C81B85C2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20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C1376-0D68-4956-9238-7B2A10A363F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0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0AEDAE48-A3F7-4B8C-9316-C7C0A91BC766}" type="slidenum">
              <a:rPr lang="en-US" altLang="en-US" sz="120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35008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1788A71D-447A-48C9-8401-1A41A1452F83}" type="slidenum">
              <a:rPr lang="en-US" altLang="en-US" sz="1200" smtClean="0">
                <a:solidFill>
                  <a:schemeClr val="tx1"/>
                </a:solidFill>
              </a:rPr>
              <a:pPr/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Brungart and Simpson (2001)’s experiments show coexistence of informational and energetic masking.</a:t>
            </a:r>
          </a:p>
          <a:p>
            <a:endParaRPr lang="en-US" altLang="zh-CN" smtClean="0"/>
          </a:p>
          <a:p>
            <a:r>
              <a:rPr lang="en-US" altLang="zh-CN" smtClean="0"/>
              <a:t>They have also isolated informational masking using across-ear effect when listening to two talkers in one ear experience informational masking from third signal in the opposite ear (Brungart and Simpson, 2002)</a:t>
            </a:r>
          </a:p>
          <a:p>
            <a:endParaRPr lang="en-US" altLang="zh-CN" smtClean="0"/>
          </a:p>
          <a:p>
            <a:r>
              <a:rPr lang="en-US" altLang="zh-CN" smtClean="0"/>
              <a:t>Arbogast et al. (2002) divide speech signal into 15 log spaced, envelope modulated sinewaves.  Assign some to target and some to interference: intelligible speech with no spectral overlaps</a:t>
            </a:r>
          </a:p>
          <a:p>
            <a:endParaRPr lang="en-US" altLang="zh-CN" smtClean="0"/>
          </a:p>
          <a:p>
            <a:endParaRPr lang="en-US" altLang="zh-CN" smtClean="0"/>
          </a:p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20988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48F0-2239-4025-9A01-D5F38BD7BB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370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88FC7-B3F3-49DE-BEC1-B95CD865C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63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DFF7-D85F-43CD-8B18-7FDE6B41C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63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243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9243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CDED-0CD7-439D-80A7-255921CF2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95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604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1F27-2AD3-4C2C-B7B1-2A76B4980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69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B99B8-D294-4211-AA38-BD24718CC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62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1388D-A5A0-455D-86A3-785CC3749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72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3706-3377-4D41-A82F-C1BE4D283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75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B964-D7DA-4AC9-A289-00E47561CC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457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32361-AB87-4ED5-A51E-8AF02C555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4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CE8C-24CF-45EE-A66F-00F4D3590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52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fld id="{3D2C4F29-65C0-4357-A4E8-F6A24170E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10.pn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2.WAV"/><Relationship Id="rId16" Type="http://schemas.openxmlformats.org/officeDocument/2006/relationships/image" Target="../media/image13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8.png"/><Relationship Id="rId5" Type="http://schemas.microsoft.com/office/2007/relationships/media" Target="../media/media4.WAV"/><Relationship Id="rId15" Type="http://schemas.openxmlformats.org/officeDocument/2006/relationships/image" Target="../media/image12.png"/><Relationship Id="rId10" Type="http://schemas.openxmlformats.org/officeDocument/2006/relationships/notesSlide" Target="../notesSlides/notesSlide8.xml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17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notesSlide" Target="../notesSlides/notesSlide1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slideLayout" Target="../slideLayouts/slideLayout2.xml"/><Relationship Id="rId5" Type="http://schemas.microsoft.com/office/2007/relationships/media" Target="../media/media8.wav"/><Relationship Id="rId10" Type="http://schemas.openxmlformats.org/officeDocument/2006/relationships/audio" Target="../media/media10.wav"/><Relationship Id="rId4" Type="http://schemas.openxmlformats.org/officeDocument/2006/relationships/audio" Target="../media/media7.wav"/><Relationship Id="rId9" Type="http://schemas.microsoft.com/office/2007/relationships/media" Target="../media/media10.wav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microsoft.com/office/2007/relationships/media" Target="../media/media17.wav"/><Relationship Id="rId18" Type="http://schemas.openxmlformats.org/officeDocument/2006/relationships/audio" Target="../media/media19.wav"/><Relationship Id="rId26" Type="http://schemas.openxmlformats.org/officeDocument/2006/relationships/audio" Target="../media/media23.wav"/><Relationship Id="rId39" Type="http://schemas.openxmlformats.org/officeDocument/2006/relationships/image" Target="../media/image32.png"/><Relationship Id="rId21" Type="http://schemas.microsoft.com/office/2007/relationships/media" Target="../media/media21.wav"/><Relationship Id="rId34" Type="http://schemas.openxmlformats.org/officeDocument/2006/relationships/audio" Target="../media/media27.wav"/><Relationship Id="rId7" Type="http://schemas.microsoft.com/office/2007/relationships/media" Target="../media/media14.wav"/><Relationship Id="rId12" Type="http://schemas.openxmlformats.org/officeDocument/2006/relationships/audio" Target="../media/media16.wav"/><Relationship Id="rId17" Type="http://schemas.microsoft.com/office/2007/relationships/media" Target="../media/media19.wav"/><Relationship Id="rId25" Type="http://schemas.microsoft.com/office/2007/relationships/media" Target="../media/media23.wav"/><Relationship Id="rId33" Type="http://schemas.microsoft.com/office/2007/relationships/media" Target="../media/media27.wav"/><Relationship Id="rId38" Type="http://schemas.openxmlformats.org/officeDocument/2006/relationships/image" Target="../media/image31.png"/><Relationship Id="rId2" Type="http://schemas.openxmlformats.org/officeDocument/2006/relationships/audio" Target="../media/media11.wav"/><Relationship Id="rId16" Type="http://schemas.openxmlformats.org/officeDocument/2006/relationships/audio" Target="../media/media18.wav"/><Relationship Id="rId20" Type="http://schemas.openxmlformats.org/officeDocument/2006/relationships/audio" Target="../media/media20.wav"/><Relationship Id="rId29" Type="http://schemas.microsoft.com/office/2007/relationships/media" Target="../media/media25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microsoft.com/office/2007/relationships/media" Target="../media/media16.wav"/><Relationship Id="rId24" Type="http://schemas.openxmlformats.org/officeDocument/2006/relationships/audio" Target="../media/media22.wav"/><Relationship Id="rId32" Type="http://schemas.openxmlformats.org/officeDocument/2006/relationships/audio" Target="../media/media26.wav"/><Relationship Id="rId37" Type="http://schemas.openxmlformats.org/officeDocument/2006/relationships/image" Target="../media/image30.png"/><Relationship Id="rId5" Type="http://schemas.microsoft.com/office/2007/relationships/media" Target="../media/media13.wav"/><Relationship Id="rId15" Type="http://schemas.microsoft.com/office/2007/relationships/media" Target="../media/media18.wav"/><Relationship Id="rId23" Type="http://schemas.microsoft.com/office/2007/relationships/media" Target="../media/media22.wav"/><Relationship Id="rId28" Type="http://schemas.openxmlformats.org/officeDocument/2006/relationships/audio" Target="../media/media24.wav"/><Relationship Id="rId36" Type="http://schemas.openxmlformats.org/officeDocument/2006/relationships/image" Target="../media/image29.png"/><Relationship Id="rId10" Type="http://schemas.openxmlformats.org/officeDocument/2006/relationships/audio" Target="../media/media15.wav"/><Relationship Id="rId19" Type="http://schemas.microsoft.com/office/2007/relationships/media" Target="../media/media20.wav"/><Relationship Id="rId31" Type="http://schemas.microsoft.com/office/2007/relationships/media" Target="../media/media26.wav"/><Relationship Id="rId4" Type="http://schemas.openxmlformats.org/officeDocument/2006/relationships/audio" Target="../media/media12.wav"/><Relationship Id="rId9" Type="http://schemas.microsoft.com/office/2007/relationships/media" Target="../media/media15.wav"/><Relationship Id="rId14" Type="http://schemas.openxmlformats.org/officeDocument/2006/relationships/audio" Target="../media/media17.wav"/><Relationship Id="rId22" Type="http://schemas.openxmlformats.org/officeDocument/2006/relationships/audio" Target="../media/media21.wav"/><Relationship Id="rId27" Type="http://schemas.microsoft.com/office/2007/relationships/media" Target="../media/media24.wav"/><Relationship Id="rId30" Type="http://schemas.openxmlformats.org/officeDocument/2006/relationships/audio" Target="../media/media25.wav"/><Relationship Id="rId35" Type="http://schemas.openxmlformats.org/officeDocument/2006/relationships/slideLayout" Target="../slideLayouts/slideLayout2.xml"/><Relationship Id="rId8" Type="http://schemas.openxmlformats.org/officeDocument/2006/relationships/audio" Target="../media/media14.wav"/><Relationship Id="rId3" Type="http://schemas.microsoft.com/office/2007/relationships/media" Target="../media/media12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15.xml"/><Relationship Id="rId17" Type="http://schemas.openxmlformats.org/officeDocument/2006/relationships/image" Target="../media/image12.png"/><Relationship Id="rId2" Type="http://schemas.openxmlformats.org/officeDocument/2006/relationships/audio" Target="../media/media28.wav"/><Relationship Id="rId16" Type="http://schemas.openxmlformats.org/officeDocument/2006/relationships/image" Target="../media/image11.png"/><Relationship Id="rId20" Type="http://schemas.openxmlformats.org/officeDocument/2006/relationships/image" Target="../media/image5.png"/><Relationship Id="rId1" Type="http://schemas.microsoft.com/office/2007/relationships/media" Target="../media/media28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10.png"/><Relationship Id="rId10" Type="http://schemas.openxmlformats.org/officeDocument/2006/relationships/audio" Target="../media/media5.WAV"/><Relationship Id="rId19" Type="http://schemas.openxmlformats.org/officeDocument/2006/relationships/image" Target="../media/image14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wav"/><Relationship Id="rId13" Type="http://schemas.microsoft.com/office/2007/relationships/media" Target="../media/media35.wav"/><Relationship Id="rId18" Type="http://schemas.openxmlformats.org/officeDocument/2006/relationships/audio" Target="../media/media37.wav"/><Relationship Id="rId26" Type="http://schemas.openxmlformats.org/officeDocument/2006/relationships/audio" Target="../media/media41.wav"/><Relationship Id="rId3" Type="http://schemas.microsoft.com/office/2007/relationships/media" Target="../media/media30.wav"/><Relationship Id="rId21" Type="http://schemas.microsoft.com/office/2007/relationships/media" Target="../media/media39.wav"/><Relationship Id="rId7" Type="http://schemas.microsoft.com/office/2007/relationships/media" Target="../media/media32.wav"/><Relationship Id="rId12" Type="http://schemas.openxmlformats.org/officeDocument/2006/relationships/audio" Target="../media/media34.wav"/><Relationship Id="rId17" Type="http://schemas.microsoft.com/office/2007/relationships/media" Target="../media/media37.wav"/><Relationship Id="rId25" Type="http://schemas.microsoft.com/office/2007/relationships/media" Target="../media/media41.wav"/><Relationship Id="rId2" Type="http://schemas.openxmlformats.org/officeDocument/2006/relationships/audio" Target="../media/media29.wav"/><Relationship Id="rId16" Type="http://schemas.openxmlformats.org/officeDocument/2006/relationships/audio" Target="../media/media36.wav"/><Relationship Id="rId20" Type="http://schemas.openxmlformats.org/officeDocument/2006/relationships/audio" Target="../media/media38.wav"/><Relationship Id="rId29" Type="http://schemas.openxmlformats.org/officeDocument/2006/relationships/slideLayout" Target="../slideLayouts/slideLayout2.xml"/><Relationship Id="rId1" Type="http://schemas.microsoft.com/office/2007/relationships/media" Target="../media/media29.wav"/><Relationship Id="rId6" Type="http://schemas.openxmlformats.org/officeDocument/2006/relationships/audio" Target="../media/media31.wav"/><Relationship Id="rId11" Type="http://schemas.microsoft.com/office/2007/relationships/media" Target="../media/media34.wav"/><Relationship Id="rId24" Type="http://schemas.openxmlformats.org/officeDocument/2006/relationships/audio" Target="../media/media40.wav"/><Relationship Id="rId5" Type="http://schemas.microsoft.com/office/2007/relationships/media" Target="../media/media31.wav"/><Relationship Id="rId15" Type="http://schemas.microsoft.com/office/2007/relationships/media" Target="../media/media36.wav"/><Relationship Id="rId23" Type="http://schemas.microsoft.com/office/2007/relationships/media" Target="../media/media40.wav"/><Relationship Id="rId28" Type="http://schemas.openxmlformats.org/officeDocument/2006/relationships/audio" Target="../media/media42.wav"/><Relationship Id="rId10" Type="http://schemas.openxmlformats.org/officeDocument/2006/relationships/audio" Target="../media/media33.wav"/><Relationship Id="rId19" Type="http://schemas.microsoft.com/office/2007/relationships/media" Target="../media/media38.wav"/><Relationship Id="rId31" Type="http://schemas.openxmlformats.org/officeDocument/2006/relationships/image" Target="../media/image32.png"/><Relationship Id="rId4" Type="http://schemas.openxmlformats.org/officeDocument/2006/relationships/audio" Target="../media/media30.wav"/><Relationship Id="rId9" Type="http://schemas.microsoft.com/office/2007/relationships/media" Target="../media/media33.wav"/><Relationship Id="rId14" Type="http://schemas.openxmlformats.org/officeDocument/2006/relationships/audio" Target="../media/media35.wav"/><Relationship Id="rId22" Type="http://schemas.openxmlformats.org/officeDocument/2006/relationships/audio" Target="../media/media39.wav"/><Relationship Id="rId27" Type="http://schemas.microsoft.com/office/2007/relationships/media" Target="../media/media42.wav"/><Relationship Id="rId30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0050" y="990600"/>
            <a:ext cx="8534400" cy="99218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FF3300"/>
                </a:solidFill>
              </a:rPr>
              <a:t>A Deep CASA Approach to </a:t>
            </a:r>
            <a:br>
              <a:rPr lang="en-US" altLang="en-US" sz="3600" b="1" dirty="0" smtClean="0">
                <a:solidFill>
                  <a:srgbClr val="FF3300"/>
                </a:solidFill>
              </a:rPr>
            </a:br>
            <a:r>
              <a:rPr lang="en-US" altLang="en-US" sz="3600" b="1" dirty="0" smtClean="0">
                <a:solidFill>
                  <a:srgbClr val="FF3300"/>
                </a:solidFill>
              </a:rPr>
              <a:t>Talker-independent Speaker Separation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47750" y="3209925"/>
            <a:ext cx="73914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dirty="0" err="1"/>
              <a:t>DeLiang</a:t>
            </a:r>
            <a:r>
              <a:rPr lang="en-US" altLang="en-US" dirty="0"/>
              <a:t> </a:t>
            </a:r>
            <a:r>
              <a:rPr lang="en-US" altLang="en-US" dirty="0" smtClean="0"/>
              <a:t>Wang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dirty="0" smtClean="0"/>
              <a:t>(joint with </a:t>
            </a:r>
            <a:r>
              <a:rPr lang="en-US" altLang="en-US" dirty="0" err="1" smtClean="0"/>
              <a:t>Yuzhou</a:t>
            </a:r>
            <a:r>
              <a:rPr lang="en-US" altLang="en-US" dirty="0" smtClean="0"/>
              <a:t> Liu)</a:t>
            </a:r>
            <a:endParaRPr lang="en-US" altLang="en-US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i="1" dirty="0">
              <a:solidFill>
                <a:srgbClr val="33CCFF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chemeClr val="accent2"/>
                </a:solidFill>
                <a:ea typeface="宋体" panose="02010600030101010101" pitchFamily="2" charset="-122"/>
              </a:rPr>
              <a:t>Perception &amp; </a:t>
            </a:r>
            <a:r>
              <a:rPr lang="en-US" altLang="en-US" sz="2400" i="1" dirty="0" err="1">
                <a:solidFill>
                  <a:schemeClr val="accent2"/>
                </a:solidFill>
                <a:ea typeface="宋体" panose="02010600030101010101" pitchFamily="2" charset="-122"/>
              </a:rPr>
              <a:t>Neurodynamics</a:t>
            </a:r>
            <a:r>
              <a:rPr lang="en-US" altLang="en-US" sz="2400" i="1" dirty="0">
                <a:solidFill>
                  <a:schemeClr val="accent2"/>
                </a:solidFill>
                <a:ea typeface="宋体" panose="02010600030101010101" pitchFamily="2" charset="-122"/>
              </a:rPr>
              <a:t> Lab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ea typeface="宋体" panose="02010600030101010101" pitchFamily="2" charset="-122"/>
              </a:rPr>
              <a:t>Ohio State </a:t>
            </a:r>
            <a:r>
              <a:rPr lang="en-US" altLang="en-US" sz="240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8657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32C06D95-DC45-4118-9FD8-10651DD24523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Computational auditory scene analysis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1128713"/>
            <a:ext cx="8001000" cy="1890712"/>
          </a:xfrm>
        </p:spPr>
        <p:txBody>
          <a:bodyPr/>
          <a:lstStyle/>
          <a:p>
            <a:pPr>
              <a:buSzPct val="50000"/>
              <a:buFont typeface="Monotype Sorts" charset="2"/>
              <a:buChar char="l"/>
            </a:pPr>
            <a:r>
              <a:rPr lang="en-US" altLang="en-US" sz="2400" smtClean="0"/>
              <a:t>Computational auditory scene analysis (CASA) approaches sound separation based on ASA principles</a:t>
            </a:r>
          </a:p>
          <a:p>
            <a:pPr lvl="1">
              <a:buSzPct val="50000"/>
              <a:buFont typeface="Monotype Sorts" charset="2"/>
              <a:buChar char="l"/>
            </a:pPr>
            <a:r>
              <a:rPr lang="en-US" altLang="en-US" sz="2000" smtClean="0"/>
              <a:t>Feature based approaches</a:t>
            </a:r>
          </a:p>
          <a:p>
            <a:pPr lvl="1">
              <a:buSzPct val="50000"/>
              <a:buFont typeface="Monotype Sorts" charset="2"/>
              <a:buChar char="l"/>
            </a:pPr>
            <a:r>
              <a:rPr lang="en-US" altLang="en-US" sz="2000" smtClean="0"/>
              <a:t>Model based approaches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960688"/>
            <a:ext cx="72104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5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Ideal binary mask as a separation goal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3875" y="1247775"/>
            <a:ext cx="7908925" cy="5176838"/>
          </a:xfrm>
        </p:spPr>
        <p:txBody>
          <a:bodyPr/>
          <a:lstStyle/>
          <a:p>
            <a:r>
              <a:rPr lang="en-US" altLang="en-US" sz="2000" dirty="0" smtClean="0"/>
              <a:t>Motivated by the auditory masking phenomenon and auditory scene analysis, we suggested the ideal binary mask as a main goal of CASA (Hu &amp; Wang, 2001; 2004)</a:t>
            </a:r>
          </a:p>
          <a:p>
            <a:r>
              <a:rPr lang="en-US" altLang="en-US" sz="2000" dirty="0" smtClean="0"/>
              <a:t>The idea is to retain parts of a mixture where the target sound is stronger than the acoustic background, and discard the rest</a:t>
            </a:r>
          </a:p>
          <a:p>
            <a:r>
              <a:rPr lang="en-US" altLang="en-US" sz="2000" dirty="0" smtClean="0"/>
              <a:t>The definition of the ideal binary mask (IBM)</a:t>
            </a:r>
          </a:p>
          <a:p>
            <a:pPr>
              <a:buSzPct val="50000"/>
              <a:buFont typeface="Monotype Sorts" pitchFamily="2" charset="2"/>
              <a:buChar char="l"/>
            </a:pPr>
            <a:endParaRPr lang="en-US" altLang="en-US" sz="2000" dirty="0" smtClean="0"/>
          </a:p>
          <a:p>
            <a:pPr>
              <a:buSzPct val="50000"/>
              <a:buFont typeface="Monotype Sorts" pitchFamily="2" charset="2"/>
              <a:buChar char="l"/>
            </a:pPr>
            <a:endParaRPr lang="en-US" altLang="en-US" sz="2000" dirty="0" smtClean="0"/>
          </a:p>
          <a:p>
            <a:pPr lvl="1">
              <a:buSzPct val="50000"/>
              <a:buFont typeface="Monotype Sorts" pitchFamily="2" charset="2"/>
              <a:buChar char="l"/>
            </a:pPr>
            <a:endParaRPr lang="en-US" altLang="en-US" sz="1800" i="1" dirty="0" smtClean="0"/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l-GR" altLang="en-US" sz="1800" i="1" dirty="0" smtClean="0">
                <a:cs typeface="Times New Roman" panose="02020603050405020304" pitchFamily="18" charset="0"/>
              </a:rPr>
              <a:t>θ</a:t>
            </a:r>
            <a:r>
              <a:rPr lang="en-US" altLang="en-US" sz="1800" dirty="0" smtClean="0"/>
              <a:t>: A local SNR criterion (LC) in dB, which is typically chosen to be 0 dB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1800" dirty="0" smtClean="0"/>
              <a:t>Optimal SNR: </a:t>
            </a:r>
            <a:r>
              <a:rPr lang="en-US" altLang="zh-CN" sz="1800" dirty="0" smtClean="0">
                <a:ea typeface="宋体" panose="02010600030101010101" pitchFamily="2" charset="-122"/>
              </a:rPr>
              <a:t>Under certain conditions t</a:t>
            </a:r>
            <a:r>
              <a:rPr lang="en-US" altLang="en-US" sz="1800" dirty="0" smtClean="0"/>
              <a:t>he IBM with </a:t>
            </a:r>
            <a:r>
              <a:rPr lang="el-GR" altLang="en-US" sz="1800" i="1" dirty="0" smtClean="0">
                <a:cs typeface="Times New Roman" panose="02020603050405020304" pitchFamily="18" charset="0"/>
              </a:rPr>
              <a:t>θ</a:t>
            </a:r>
            <a:r>
              <a:rPr lang="en-US" altLang="en-US" sz="1800" dirty="0" smtClean="0"/>
              <a:t> = 0 dB is the optimal binary mask in terms of SNR gain (Li &amp; Wang, 2009)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1800" dirty="0" smtClean="0"/>
              <a:t>Maximal articulation index (AI) in a simplified version (</a:t>
            </a:r>
            <a:r>
              <a:rPr lang="en-US" altLang="en-US" sz="1800" dirty="0" err="1" smtClean="0"/>
              <a:t>Loizou</a:t>
            </a:r>
            <a:r>
              <a:rPr lang="en-US" altLang="en-US" sz="1800" dirty="0" smtClean="0"/>
              <a:t> &amp; Kim, 2011)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1800" dirty="0" smtClean="0"/>
              <a:t>It does not actually separate the mixture</a:t>
            </a:r>
          </a:p>
        </p:txBody>
      </p:sp>
      <p:graphicFrame>
        <p:nvGraphicFramePr>
          <p:cNvPr id="14341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00163" y="3457575"/>
          <a:ext cx="34432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5" name="Equation" r:id="rId3" imgW="2743200" imgH="584200" progId="Equation.3">
                  <p:embed/>
                </p:oleObj>
              </mc:Choice>
              <mc:Fallback>
                <p:oleObj name="Equation" r:id="rId3" imgW="27432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457575"/>
                        <a:ext cx="34432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42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IBM illustration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47713" y="1295400"/>
            <a:ext cx="3703637" cy="2232025"/>
            <a:chOff x="432" y="1344"/>
            <a:chExt cx="2333" cy="1406"/>
          </a:xfrm>
        </p:grpSpPr>
        <p:pic>
          <p:nvPicPr>
            <p:cNvPr id="13328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344"/>
              <a:ext cx="2333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targ2110.wav">
              <a:hlinkClick r:id="" action="ppaction://media"/>
            </p:cNvPr>
            <p:cNvPicPr>
              <a:picLocks noChangeAspect="1" noChangeArrowheads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968"/>
              <a:ext cx="1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4876800" y="1295400"/>
            <a:ext cx="3703638" cy="2230438"/>
            <a:chOff x="3033" y="1344"/>
            <a:chExt cx="2333" cy="1405"/>
          </a:xfrm>
        </p:grpSpPr>
        <p:pic>
          <p:nvPicPr>
            <p:cNvPr id="13326" name="Picture 7"/>
            <p:cNvPicPr preferRelativeResize="0"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" y="1344"/>
              <a:ext cx="2333" cy="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intr2110.wav">
              <a:hlinkClick r:id="" action="ppaction://media"/>
            </p:cNvPr>
            <p:cNvPicPr>
              <a:picLocks noChangeAspect="1" noChangeArrowheads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" y="1968"/>
              <a:ext cx="1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762000" y="3657600"/>
            <a:ext cx="3702050" cy="2220913"/>
            <a:chOff x="432" y="2827"/>
            <a:chExt cx="2332" cy="1399"/>
          </a:xfrm>
        </p:grpSpPr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432" y="2827"/>
              <a:ext cx="2332" cy="1399"/>
              <a:chOff x="432" y="2832"/>
              <a:chExt cx="2332" cy="1405"/>
            </a:xfrm>
          </p:grpSpPr>
          <p:pic>
            <p:nvPicPr>
              <p:cNvPr id="13324" name="Picture 11"/>
              <p:cNvPicPr preferRelativeResize="0"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2832"/>
                <a:ext cx="2332" cy="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mixt2110.wav">
                <a:hlinkClick r:id="" action="ppaction://media"/>
              </p:cNvPr>
              <p:cNvPicPr>
                <a:picLocks noChangeAspect="1" noChangeArrowheads="1"/>
              </p:cNvPicPr>
              <p:nvPr>
                <a:audi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2" y="3408"/>
                <a:ext cx="15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3" name="Picture 13"/>
            <p:cNvPicPr preferRelativeResize="0"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2936"/>
              <a:ext cx="1808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0270" name="Picture 14"/>
          <p:cNvPicPr preferRelativeResize="0"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830638"/>
            <a:ext cx="28702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876800" y="3657600"/>
            <a:ext cx="3702050" cy="2217738"/>
            <a:chOff x="3053" y="2827"/>
            <a:chExt cx="2332" cy="1397"/>
          </a:xfrm>
        </p:grpSpPr>
        <p:pic>
          <p:nvPicPr>
            <p:cNvPr id="13320" name="Picture 16"/>
            <p:cNvPicPr preferRelativeResize="0"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" y="2827"/>
              <a:ext cx="2332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resu2110.wav">
              <a:hlinkClick r:id="" action="ppaction://media"/>
            </p:cNvPr>
            <p:cNvPicPr>
              <a:picLocks noChangeAspect="1" noChangeArrowheads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" y="3456"/>
              <a:ext cx="1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614C52-C528-42BE-8671-BD6CFE15333B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b="0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469900"/>
            <a:ext cx="7772400" cy="831850"/>
          </a:xfrm>
        </p:spPr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Subject tests of ideal binary masking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379538"/>
            <a:ext cx="7772400" cy="5102225"/>
          </a:xfrm>
        </p:spPr>
        <p:txBody>
          <a:bodyPr/>
          <a:lstStyle/>
          <a:p>
            <a:r>
              <a:rPr lang="en-US" altLang="zh-CN" sz="2400" dirty="0" smtClean="0">
                <a:ea typeface="宋体" panose="02010600030101010101" pitchFamily="2" charset="-122"/>
              </a:rPr>
              <a:t>IBM separation leads to dramatic speech intelligibility improvements</a:t>
            </a:r>
          </a:p>
          <a:p>
            <a:pPr lvl="1"/>
            <a:r>
              <a:rPr lang="en-US" altLang="zh-CN" sz="2000" dirty="0" smtClean="0">
                <a:ea typeface="宋体" panose="02010600030101010101" pitchFamily="2" charset="-122"/>
              </a:rPr>
              <a:t>Improvement for stationary noise is above 7 dB for normal-hearing (NH) listeners (</a:t>
            </a:r>
            <a:r>
              <a:rPr lang="en-US" altLang="zh-CN" sz="2000" dirty="0" err="1" smtClean="0">
                <a:ea typeface="宋体" panose="02010600030101010101" pitchFamily="2" charset="-122"/>
              </a:rPr>
              <a:t>Brungart</a:t>
            </a:r>
            <a:r>
              <a:rPr lang="en-US" altLang="zh-CN" sz="2000" dirty="0" smtClean="0">
                <a:ea typeface="宋体" panose="02010600030101010101" pitchFamily="2" charset="-122"/>
              </a:rPr>
              <a:t> et al.’06; Li &amp; Loizou’08; Ahmadi et al.’13; Chen’16), and above 9 dB for hearing-impaired (HI) listeners (</a:t>
            </a:r>
            <a:r>
              <a:rPr lang="en-US" altLang="zh-CN" sz="2000" dirty="0" err="1" smtClean="0">
                <a:ea typeface="宋体" panose="02010600030101010101" pitchFamily="2" charset="-122"/>
              </a:rPr>
              <a:t>Anzalone</a:t>
            </a:r>
            <a:r>
              <a:rPr lang="en-US" altLang="zh-CN" sz="2000" dirty="0" smtClean="0">
                <a:ea typeface="宋体" panose="02010600030101010101" pitchFamily="2" charset="-122"/>
              </a:rPr>
              <a:t> et al.’06; Wang et al.’09) </a:t>
            </a:r>
          </a:p>
          <a:p>
            <a:pPr lvl="1"/>
            <a:r>
              <a:rPr lang="en-US" altLang="zh-CN" sz="2000" dirty="0" smtClean="0">
                <a:ea typeface="宋体" panose="02010600030101010101" pitchFamily="2" charset="-122"/>
              </a:rPr>
              <a:t>Improvement for modulated noise is significantly larger than for stationary noise</a:t>
            </a:r>
          </a:p>
          <a:p>
            <a:pPr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With the IBM as the goal, the speech separation problem becomes a binary classification problem</a:t>
            </a:r>
          </a:p>
          <a:p>
            <a:pPr lvl="1"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This new formulation opens the problem to a variety of pattern classification methods</a:t>
            </a:r>
          </a:p>
          <a:p>
            <a:endParaRPr lang="en-US" altLang="zh-CN" dirty="0" smtClean="0">
              <a:ea typeface="宋体" panose="02010600030101010101" pitchFamily="2" charset="-122"/>
            </a:endParaRPr>
          </a:p>
          <a:p>
            <a:endParaRPr lang="zh-CN" altLang="en-US" sz="2400" dirty="0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32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Speech </a:t>
            </a:r>
            <a:r>
              <a:rPr lang="en-US" altLang="en-US" dirty="0"/>
              <a:t>separation as DNN based mask estimation</a:t>
            </a:r>
            <a:endParaRPr lang="en-US" altLang="en-US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Y. Wang and Wang (2013) first introduced </a:t>
            </a:r>
            <a:r>
              <a:rPr lang="en-US" altLang="en-US" dirty="0" smtClean="0"/>
              <a:t>deep neural networks (DNNs) </a:t>
            </a:r>
            <a:r>
              <a:rPr lang="en-US" altLang="en-US" dirty="0"/>
              <a:t>to address the speech separation problem</a:t>
            </a:r>
          </a:p>
          <a:p>
            <a:pPr lvl="1"/>
            <a:r>
              <a:rPr lang="en-US" altLang="en-US" dirty="0"/>
              <a:t>DNN is used for as a subband </a:t>
            </a:r>
            <a:r>
              <a:rPr lang="en-US" altLang="en-US" dirty="0" smtClean="0"/>
              <a:t>classifier and classification </a:t>
            </a:r>
            <a:r>
              <a:rPr lang="en-US" altLang="en-US" dirty="0"/>
              <a:t>aims to estimate the </a:t>
            </a:r>
            <a:r>
              <a:rPr lang="en-US" altLang="en-US" dirty="0" smtClean="0"/>
              <a:t>IBM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sz="2400" dirty="0" smtClean="0"/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DNN based classification produced substantial speech intelligibility improvements for HI (and NH) listeners, for the first time (Healy et al.’13)</a:t>
            </a:r>
            <a:endParaRPr lang="en-US" altLang="en-US" sz="2400" dirty="0" smtClean="0"/>
          </a:p>
          <a:p>
            <a:pPr lvl="1"/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3" descr="Fig_1_h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54" y="3381018"/>
            <a:ext cx="78771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7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CE4FCF-8527-4EAF-8145-6E8034FB0728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b="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725" y="1408113"/>
            <a:ext cx="7620000" cy="4038958"/>
          </a:xfrm>
        </p:spPr>
        <p:txBody>
          <a:bodyPr/>
          <a:lstStyle/>
          <a:p>
            <a:pPr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dirty="0" smtClean="0">
                <a:solidFill>
                  <a:schemeClr val="accent4"/>
                </a:solidFill>
              </a:rPr>
              <a:t>Introduction</a:t>
            </a:r>
          </a:p>
          <a:p>
            <a:pPr lvl="1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>
                <a:solidFill>
                  <a:schemeClr val="accent4"/>
                </a:solidFill>
              </a:rPr>
              <a:t>T</a:t>
            </a:r>
            <a:r>
              <a:rPr lang="en-US" altLang="en-US" sz="2000" dirty="0" smtClean="0">
                <a:solidFill>
                  <a:schemeClr val="accent4"/>
                </a:solidFill>
              </a:rPr>
              <a:t>he cocktail party problem</a:t>
            </a:r>
          </a:p>
          <a:p>
            <a:pPr lvl="1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Computational auditory scene analysis (CASA)</a:t>
            </a:r>
          </a:p>
          <a:p>
            <a:pPr lvl="1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dirty="0">
                <a:solidFill>
                  <a:schemeClr val="accent4"/>
                </a:solidFill>
              </a:rPr>
              <a:t>Speech separation as DNN based mask </a:t>
            </a:r>
            <a:r>
              <a:rPr lang="en-US" altLang="en-US" dirty="0" smtClean="0">
                <a:solidFill>
                  <a:schemeClr val="accent4"/>
                </a:solidFill>
              </a:rPr>
              <a:t>estimation</a:t>
            </a:r>
            <a:endParaRPr lang="en-US" altLang="en-US" sz="2000" dirty="0" smtClean="0">
              <a:solidFill>
                <a:schemeClr val="accent4"/>
              </a:solidFill>
            </a:endParaRPr>
          </a:p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Talker-dependent speaker separation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Human listener test</a:t>
            </a:r>
          </a:p>
          <a:p>
            <a:pPr>
              <a:buClr>
                <a:srgbClr val="0033CC"/>
              </a:buClr>
              <a:buSzPct val="50000"/>
              <a:buFont typeface="Monotype Sorts" pitchFamily="2" charset="2"/>
              <a:buChar char="l"/>
            </a:pPr>
            <a:r>
              <a:rPr lang="en-US" altLang="en-US" dirty="0" smtClean="0"/>
              <a:t>Talker-independent speaker separation</a:t>
            </a:r>
            <a:endParaRPr lang="en-US" altLang="en-US" sz="2400" dirty="0" smtClean="0"/>
          </a:p>
          <a:p>
            <a:pPr lvl="1">
              <a:buClr>
                <a:srgbClr val="0033CC"/>
              </a:buClr>
              <a:buSzPct val="50000"/>
              <a:buFont typeface="Monotype Sorts" pitchFamily="2" charset="2"/>
              <a:buChar char="l"/>
            </a:pPr>
            <a:r>
              <a:rPr lang="en-US" altLang="en-US" dirty="0" smtClean="0"/>
              <a:t>Deep CASA approach</a:t>
            </a:r>
          </a:p>
        </p:txBody>
      </p:sp>
    </p:spTree>
    <p:extLst>
      <p:ext uri="{BB962C8B-B14F-4D97-AF65-F5344CB8AC3E}">
        <p14:creationId xmlns:p14="http://schemas.microsoft.com/office/powerpoint/2010/main" val="26589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Speaker separation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5130800"/>
          </a:xfrm>
        </p:spPr>
        <p:txBody>
          <a:bodyPr/>
          <a:lstStyle/>
          <a:p>
            <a:r>
              <a:rPr lang="en-US" altLang="en-US" dirty="0" smtClean="0"/>
              <a:t>Kinds of speaker separation</a:t>
            </a:r>
          </a:p>
          <a:p>
            <a:pPr lvl="1"/>
            <a:r>
              <a:rPr lang="en-US" altLang="en-US" dirty="0" smtClean="0"/>
              <a:t>Talker-dependent: Test speakers have been used during training</a:t>
            </a:r>
          </a:p>
          <a:p>
            <a:pPr lvl="1"/>
            <a:r>
              <a:rPr lang="en-US" altLang="en-US" dirty="0" smtClean="0"/>
              <a:t>Target-dependent: Target speaker has been used during training, but not interfering speakers</a:t>
            </a:r>
          </a:p>
          <a:p>
            <a:pPr lvl="1"/>
            <a:r>
              <a:rPr lang="en-US" altLang="en-US" sz="2000" dirty="0" smtClean="0"/>
              <a:t>Talker-independent: No test speaker </a:t>
            </a:r>
            <a:r>
              <a:rPr lang="en-US" altLang="en-US" dirty="0" smtClean="0"/>
              <a:t>has been used during training</a:t>
            </a:r>
            <a:endParaRPr lang="en-US" altLang="en-US" sz="2000" dirty="0" smtClean="0"/>
          </a:p>
          <a:p>
            <a:r>
              <a:rPr lang="en-US" altLang="en-US" sz="2400" dirty="0" smtClean="0"/>
              <a:t>Earlier work shows that DNN based </a:t>
            </a:r>
            <a:r>
              <a:rPr lang="en-US" altLang="en-US" dirty="0" smtClean="0"/>
              <a:t>mask </a:t>
            </a:r>
            <a:r>
              <a:rPr lang="en-US" altLang="en-US" sz="2400" dirty="0" smtClean="0"/>
              <a:t>estimation remains an effective approach to address talker or </a:t>
            </a:r>
            <a:r>
              <a:rPr lang="en-US" altLang="en-US" dirty="0" smtClean="0"/>
              <a:t>target </a:t>
            </a:r>
            <a:r>
              <a:rPr lang="en-US" altLang="en-US" sz="2400" dirty="0" smtClean="0"/>
              <a:t>dependent speaker separation (Huang et al.’14; Du et al.’14)</a:t>
            </a:r>
          </a:p>
          <a:p>
            <a:r>
              <a:rPr lang="en-US" altLang="en-US" sz="2400" dirty="0" smtClean="0"/>
              <a:t>We recently addressed reverberant talker-dependent speaker separation as DNN-based ideal ratio mask (IRM) estimation (Healy et al.’19)</a:t>
            </a:r>
          </a:p>
          <a:p>
            <a:pPr lvl="1"/>
            <a:r>
              <a:rPr lang="en-US" altLang="en-US" dirty="0" smtClean="0"/>
              <a:t>The IRM can be viewed as a soft version of the IBM</a:t>
            </a:r>
            <a:endParaRPr lang="en-US" altLang="en-US" sz="2000" dirty="0" smtClean="0"/>
          </a:p>
          <a:p>
            <a:pPr marL="457200" lvl="1" indent="0">
              <a:buFontTx/>
              <a:buNone/>
            </a:pPr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60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33400" y="392575"/>
            <a:ext cx="8287083" cy="609600"/>
          </a:xfrm>
        </p:spPr>
        <p:txBody>
          <a:bodyPr/>
          <a:lstStyle/>
          <a:p>
            <a:r>
              <a:rPr lang="en-US" altLang="en-US" dirty="0" smtClean="0"/>
              <a:t>Ratio masking for reverberant speaker separation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33400" y="1371599"/>
            <a:ext cx="4785732" cy="5018049"/>
          </a:xfrm>
        </p:spPr>
        <p:txBody>
          <a:bodyPr/>
          <a:lstStyle/>
          <a:p>
            <a:r>
              <a:rPr lang="en-US" altLang="en-US" dirty="0" smtClean="0"/>
              <a:t>We train</a:t>
            </a:r>
            <a:r>
              <a:rPr lang="en-US" altLang="en-US" sz="2400" dirty="0" smtClean="0"/>
              <a:t> a recurrent neural network (RNN) with bidirectional long short-term memory (BLSTM)</a:t>
            </a:r>
          </a:p>
          <a:p>
            <a:pPr lvl="1"/>
            <a:r>
              <a:rPr lang="en-US" altLang="en-US" dirty="0"/>
              <a:t>T</a:t>
            </a:r>
            <a:r>
              <a:rPr lang="en-US" altLang="en-US" dirty="0" smtClean="0"/>
              <a:t>o separate either direct-sound (DS) target speaker, or reverberant (R) target speaker</a:t>
            </a:r>
          </a:p>
          <a:p>
            <a:pPr lvl="1"/>
            <a:r>
              <a:rPr lang="en-US" altLang="en-US" dirty="0" smtClean="0"/>
              <a:t>Target speaker at 1 m distance and interferer at 2 m, with T60 = 0.6 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16" y="1116227"/>
            <a:ext cx="3244406" cy="55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STOI and PESQ performance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533400" y="1697751"/>
            <a:ext cx="7618413" cy="560257"/>
          </a:xfrm>
        </p:spPr>
        <p:txBody>
          <a:bodyPr/>
          <a:lstStyle/>
          <a:p>
            <a:r>
              <a:rPr lang="en-US" altLang="en-US" dirty="0" smtClean="0"/>
              <a:t>For DS (anechoic) target speaker separation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/>
          </p:nvPr>
        </p:nvGraphicFramePr>
        <p:xfrm>
          <a:off x="1015892" y="2488058"/>
          <a:ext cx="6858000" cy="2548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/>
                  </a:extLst>
                </a:gridCol>
                <a:gridCol w="1371600">
                  <a:extLst>
                    <a:ext uri="{9D8B030D-6E8A-4147-A177-3AD203B41FA5}"/>
                  </a:extLst>
                </a:gridCol>
                <a:gridCol w="1371600">
                  <a:extLst>
                    <a:ext uri="{9D8B030D-6E8A-4147-A177-3AD203B41FA5}"/>
                  </a:extLst>
                </a:gridCol>
                <a:gridCol w="1371600"/>
                <a:gridCol w="1371600"/>
              </a:tblGrid>
              <a:tr h="71982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latin typeface="+mj-lt"/>
                        </a:rPr>
                        <a:t>Input SNR (dB)</a:t>
                      </a:r>
                      <a:endParaRPr lang="en-US" b="0" dirty="0"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Unprocessed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STOI</a:t>
                      </a:r>
                      <a:endParaRPr lang="en-US" b="0" dirty="0"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Processed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STOI</a:t>
                      </a:r>
                      <a:endParaRPr lang="en-US" b="0" dirty="0"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 smtClean="0">
                          <a:latin typeface="+mj-lt"/>
                        </a:rPr>
                        <a:t>Unprocessed</a:t>
                      </a:r>
                    </a:p>
                    <a:p>
                      <a:pPr lvl="0" algn="ctr">
                        <a:buNone/>
                      </a:pPr>
                      <a:r>
                        <a:rPr lang="en-US" b="0" dirty="0" smtClean="0">
                          <a:latin typeface="+mj-lt"/>
                        </a:rPr>
                        <a:t>PESQ</a:t>
                      </a:r>
                      <a:endParaRPr lang="en-US" b="0" dirty="0"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Processed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PESQ</a:t>
                      </a:r>
                    </a:p>
                  </a:txBody>
                  <a:tcPr marL="91433" marR="91433"/>
                </a:tc>
                <a:extLst>
                  <a:ext uri="{0D108BD9-81ED-4DB2-BD59-A6C34878D82A}"/>
                </a:extLst>
              </a:tr>
              <a:tr h="24052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-6.00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45.6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78.7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1.54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2.30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extLst>
                  <a:ext uri="{0D108BD9-81ED-4DB2-BD59-A6C34878D82A}"/>
                </a:extLst>
              </a:tr>
              <a:tr h="2405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-3.00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50.8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81.4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1.60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2.41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extLst>
                  <a:ext uri="{0D108BD9-81ED-4DB2-BD59-A6C34878D82A}"/>
                </a:extLst>
              </a:tr>
              <a:tr h="2405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56.1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83.6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1.66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2.50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extLst>
                  <a:ext uri="{0D108BD9-81ED-4DB2-BD59-A6C34878D82A}"/>
                </a:extLst>
              </a:tr>
              <a:tr h="2405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3.00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61.0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85.1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1.76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2.58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extLst>
                  <a:ext uri="{0D108BD9-81ED-4DB2-BD59-A6C34878D82A}"/>
                </a:extLst>
              </a:tr>
              <a:tr h="2405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6.00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65.1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86.3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1.88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2.67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5988" y="5374886"/>
            <a:ext cx="7235826" cy="108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–"/>
              <a:defRPr sz="18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800" b="0" kern="0" dirty="0" smtClean="0"/>
              <a:t>Large STOI (standard intelligibility metric) and PESQ (standard speech quality metric) improvements are obtained by the speaker separation model </a:t>
            </a:r>
          </a:p>
        </p:txBody>
      </p:sp>
    </p:spTree>
    <p:extLst>
      <p:ext uri="{BB962C8B-B14F-4D97-AF65-F5344CB8AC3E}">
        <p14:creationId xmlns:p14="http://schemas.microsoft.com/office/powerpoint/2010/main" val="1321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410" y="1280647"/>
            <a:ext cx="7625383" cy="2683497"/>
          </a:xfrm>
          <a:prstGeom prst="rect">
            <a:avLst/>
          </a:prstGeom>
        </p:spPr>
      </p:pic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Listening test results and demos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656410" y="4860140"/>
            <a:ext cx="7750175" cy="112077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 dirty="0" smtClean="0">
                <a:cs typeface="Arial" panose="020B0604020202020204" pitchFamily="34" charset="0"/>
              </a:rPr>
              <a:t>First demonstration of intelligibility improvements for HI listeners in both interfering speech and room reverberation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 smtClean="0">
                <a:cs typeface="Arial" panose="020B0604020202020204" pitchFamily="34" charset="0"/>
              </a:rPr>
              <a:t>At the common SNR of 0 dB, HI listeners with algorithm benefit outperform NH listeners without processing</a:t>
            </a:r>
          </a:p>
          <a:p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cxnSp>
        <p:nvCxnSpPr>
          <p:cNvPr id="13" name="Straight Connector 9"/>
          <p:cNvCxnSpPr>
            <a:cxnSpLocks noChangeShapeType="1"/>
          </p:cNvCxnSpPr>
          <p:nvPr/>
        </p:nvCxnSpPr>
        <p:spPr bwMode="auto">
          <a:xfrm>
            <a:off x="3422333" y="2344935"/>
            <a:ext cx="2372677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12_male_separat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4316" y="4103446"/>
            <a:ext cx="538884" cy="538884"/>
          </a:xfrm>
          <a:prstGeom prst="rect">
            <a:avLst/>
          </a:prstGeom>
        </p:spPr>
      </p:pic>
      <p:pic>
        <p:nvPicPr>
          <p:cNvPr id="17" name="12_mixtur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80927" y="3679687"/>
            <a:ext cx="538884" cy="538884"/>
          </a:xfrm>
          <a:prstGeom prst="rect">
            <a:avLst/>
          </a:prstGeom>
        </p:spPr>
      </p:pic>
      <p:pic>
        <p:nvPicPr>
          <p:cNvPr id="21" name="75_mixtur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66095" y="3631169"/>
            <a:ext cx="538884" cy="538884"/>
          </a:xfrm>
          <a:prstGeom prst="rect">
            <a:avLst/>
          </a:prstGeom>
        </p:spPr>
      </p:pic>
      <p:pic>
        <p:nvPicPr>
          <p:cNvPr id="22" name="75_male_separate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83895" y="4098696"/>
            <a:ext cx="538884" cy="538884"/>
          </a:xfrm>
          <a:prstGeom prst="rect">
            <a:avLst/>
          </a:prstGeom>
        </p:spPr>
      </p:pic>
      <p:pic>
        <p:nvPicPr>
          <p:cNvPr id="12" name="75_male_separate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883449" y="4321256"/>
            <a:ext cx="538884" cy="5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0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CE4FCF-8527-4EAF-8145-6E8034FB0728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 b="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725" y="1408113"/>
            <a:ext cx="7620000" cy="4038958"/>
          </a:xfrm>
        </p:spPr>
        <p:txBody>
          <a:bodyPr/>
          <a:lstStyle/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dirty="0" smtClean="0"/>
              <a:t>Introduction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/>
              <a:t>T</a:t>
            </a:r>
            <a:r>
              <a:rPr lang="en-US" altLang="en-US" sz="2000" dirty="0" smtClean="0"/>
              <a:t>he cocktail party problem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Computational auditory scene analysis (CASA)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dirty="0"/>
              <a:t>Speech separation as DNN based mask </a:t>
            </a:r>
            <a:r>
              <a:rPr lang="en-US" altLang="en-US" dirty="0" smtClean="0"/>
              <a:t>estimation</a:t>
            </a:r>
            <a:endParaRPr lang="en-US" altLang="en-US" sz="2000" dirty="0" smtClean="0"/>
          </a:p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Talker-dependent speaker separation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Human listener test</a:t>
            </a:r>
          </a:p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dirty="0" smtClean="0"/>
              <a:t>Talker-independent speaker separation</a:t>
            </a:r>
            <a:endParaRPr lang="en-US" altLang="en-US" sz="2400" dirty="0" smtClean="0"/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dirty="0" smtClean="0"/>
              <a:t>Deep CASA approach</a:t>
            </a:r>
          </a:p>
        </p:txBody>
      </p:sp>
    </p:spTree>
    <p:extLst>
      <p:ext uri="{BB962C8B-B14F-4D97-AF65-F5344CB8AC3E}">
        <p14:creationId xmlns:p14="http://schemas.microsoft.com/office/powerpoint/2010/main" val="18508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Talker-independent speaker separation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0"/>
            <a:ext cx="8091488" cy="4600882"/>
          </a:xfrm>
        </p:spPr>
        <p:txBody>
          <a:bodyPr>
            <a:normAutofit/>
          </a:bodyPr>
          <a:lstStyle/>
          <a:p>
            <a:r>
              <a:rPr lang="en-US" altLang="en-US" dirty="0"/>
              <a:t>T</a:t>
            </a:r>
            <a:r>
              <a:rPr lang="en-US" altLang="en-US" dirty="0" smtClean="0"/>
              <a:t>his is the most general case, and it cannot be adequately addressed by training with many speaker pairs </a:t>
            </a:r>
          </a:p>
          <a:p>
            <a:pPr lvl="1"/>
            <a:r>
              <a:rPr lang="en-US" altLang="en-US" dirty="0" smtClean="0"/>
              <a:t>This is due to the permutation problem </a:t>
            </a:r>
            <a:r>
              <a:rPr lang="en-US" altLang="en-US" dirty="0"/>
              <a:t>(Hershey et al.’16</a:t>
            </a:r>
            <a:r>
              <a:rPr lang="en-US" altLang="en-US" dirty="0" smtClean="0"/>
              <a:t>), referring to the ambiguity of output-layer and speaker correspondence during training</a:t>
            </a:r>
            <a:endParaRPr lang="en-US" alt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1591650" y="3332332"/>
            <a:ext cx="6202314" cy="2006659"/>
            <a:chOff x="3017328" y="4551532"/>
            <a:chExt cx="6202314" cy="2006659"/>
          </a:xfrm>
        </p:grpSpPr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BB7E2CAF-F142-C342-AB78-01D7520DB624}"/>
                </a:ext>
              </a:extLst>
            </p:cNvPr>
            <p:cNvGrpSpPr/>
            <p:nvPr/>
          </p:nvGrpSpPr>
          <p:grpSpPr>
            <a:xfrm>
              <a:off x="3017328" y="4771849"/>
              <a:ext cx="3768406" cy="1445273"/>
              <a:chOff x="3017328" y="4771849"/>
              <a:chExt cx="3768406" cy="144527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648E3D25-235D-5243-917C-ED5DACBF08B6}"/>
                  </a:ext>
                </a:extLst>
              </p:cNvPr>
              <p:cNvSpPr/>
              <p:nvPr/>
            </p:nvSpPr>
            <p:spPr>
              <a:xfrm>
                <a:off x="3017328" y="5229963"/>
                <a:ext cx="943346" cy="46614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Features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0321F2F9-7124-C841-A2B3-EF0434DBD8E0}"/>
                  </a:ext>
                </a:extLst>
              </p:cNvPr>
              <p:cNvSpPr/>
              <p:nvPr/>
            </p:nvSpPr>
            <p:spPr>
              <a:xfrm>
                <a:off x="4394636" y="5099112"/>
                <a:ext cx="993852" cy="730799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Neural Network</a:t>
                </a:r>
              </a:p>
            </p:txBody>
          </p:sp>
          <p:sp>
            <p:nvSpPr>
              <p:cNvPr id="72" name="Down Arrow 71">
                <a:extLst>
                  <a:ext uri="{FF2B5EF4-FFF2-40B4-BE49-F238E27FC236}">
                    <a16:creationId xmlns="" xmlns:a16="http://schemas.microsoft.com/office/drawing/2014/main" id="{68E8693E-9875-DB46-82A1-BEBDEC306ACD}"/>
                  </a:ext>
                </a:extLst>
              </p:cNvPr>
              <p:cNvSpPr/>
              <p:nvPr/>
            </p:nvSpPr>
            <p:spPr>
              <a:xfrm rot="16200000">
                <a:off x="4069662" y="5300880"/>
                <a:ext cx="236793" cy="327263"/>
              </a:xfrm>
              <a:prstGeom prst="downArrow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Down Arrow 72">
                <a:extLst>
                  <a:ext uri="{FF2B5EF4-FFF2-40B4-BE49-F238E27FC236}">
                    <a16:creationId xmlns="" xmlns:a16="http://schemas.microsoft.com/office/drawing/2014/main" id="{516A4FDA-B881-2048-9DB3-E78C1F51C4D8}"/>
                  </a:ext>
                </a:extLst>
              </p:cNvPr>
              <p:cNvSpPr/>
              <p:nvPr/>
            </p:nvSpPr>
            <p:spPr>
              <a:xfrm rot="13500000">
                <a:off x="5493880" y="5031386"/>
                <a:ext cx="236793" cy="407625"/>
              </a:xfrm>
              <a:prstGeom prst="downArrow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Down Arrow 73">
                <a:extLst>
                  <a:ext uri="{FF2B5EF4-FFF2-40B4-BE49-F238E27FC236}">
                    <a16:creationId xmlns="" xmlns:a16="http://schemas.microsoft.com/office/drawing/2014/main" id="{148121F0-898C-8341-BA1D-1686EA1B1890}"/>
                  </a:ext>
                </a:extLst>
              </p:cNvPr>
              <p:cNvSpPr/>
              <p:nvPr/>
            </p:nvSpPr>
            <p:spPr>
              <a:xfrm rot="18972164">
                <a:off x="5492560" y="5538934"/>
                <a:ext cx="236793" cy="407625"/>
              </a:xfrm>
              <a:prstGeom prst="downArrow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8C055D4B-DF2A-314D-A56A-06A1BF3DC55F}"/>
                  </a:ext>
                </a:extLst>
              </p:cNvPr>
              <p:cNvSpPr/>
              <p:nvPr/>
            </p:nvSpPr>
            <p:spPr>
              <a:xfrm>
                <a:off x="5837475" y="5858826"/>
                <a:ext cx="948259" cy="35829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2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936AE54B-CD1F-604E-B78D-EA12993AF467}"/>
                  </a:ext>
                </a:extLst>
              </p:cNvPr>
              <p:cNvSpPr/>
              <p:nvPr/>
            </p:nvSpPr>
            <p:spPr>
              <a:xfrm>
                <a:off x="5808305" y="4771849"/>
                <a:ext cx="977429" cy="35829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1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D07B0BC4-FF35-DB43-B046-B21F2F17B412}"/>
                </a:ext>
              </a:extLst>
            </p:cNvPr>
            <p:cNvGrpSpPr/>
            <p:nvPr/>
          </p:nvGrpSpPr>
          <p:grpSpPr>
            <a:xfrm>
              <a:off x="6859874" y="4558348"/>
              <a:ext cx="710803" cy="1993493"/>
              <a:chOff x="6814904" y="4558348"/>
              <a:chExt cx="710803" cy="1993493"/>
            </a:xfrm>
          </p:grpSpPr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3727B7B9-6D81-1544-831D-F730548BC4AE}"/>
                  </a:ext>
                </a:extLst>
              </p:cNvPr>
              <p:cNvSpPr/>
              <p:nvPr/>
            </p:nvSpPr>
            <p:spPr>
              <a:xfrm>
                <a:off x="6814904" y="5717529"/>
                <a:ext cx="252312" cy="254272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49C4C731-0FF8-F645-9BFB-6AA60F7CA325}"/>
                  </a:ext>
                </a:extLst>
              </p:cNvPr>
              <p:cNvSpPr/>
              <p:nvPr/>
            </p:nvSpPr>
            <p:spPr>
              <a:xfrm>
                <a:off x="6814904" y="4558348"/>
                <a:ext cx="252312" cy="254272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="" xmlns:a16="http://schemas.microsoft.com/office/drawing/2014/main" id="{6FC067CC-3C4A-1248-8F01-9746960FF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16107" y="4639062"/>
                <a:ext cx="609600" cy="736600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="" xmlns:a16="http://schemas.microsoft.com/office/drawing/2014/main" id="{3491E940-4A93-0E42-8F0A-4F8A05A4E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6107" y="5815241"/>
                <a:ext cx="609600" cy="736600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8805EE00-DE30-1542-AF05-2D3BDE71E5CF}"/>
                </a:ext>
              </a:extLst>
            </p:cNvPr>
            <p:cNvGrpSpPr/>
            <p:nvPr/>
          </p:nvGrpSpPr>
          <p:grpSpPr>
            <a:xfrm>
              <a:off x="8483886" y="4551532"/>
              <a:ext cx="735756" cy="2000914"/>
              <a:chOff x="8438916" y="4551532"/>
              <a:chExt cx="735756" cy="2000914"/>
            </a:xfrm>
          </p:grpSpPr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F78733EB-D665-EA40-B7C5-DE53EBD569F1}"/>
                  </a:ext>
                </a:extLst>
              </p:cNvPr>
              <p:cNvSpPr/>
              <p:nvPr/>
            </p:nvSpPr>
            <p:spPr>
              <a:xfrm>
                <a:off x="8438916" y="4551532"/>
                <a:ext cx="252312" cy="254272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?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91326D01-4BCB-CF4F-9D07-3EF248180B65}"/>
                  </a:ext>
                </a:extLst>
              </p:cNvPr>
              <p:cNvSpPr/>
              <p:nvPr/>
            </p:nvSpPr>
            <p:spPr>
              <a:xfrm>
                <a:off x="8438916" y="5710460"/>
                <a:ext cx="252312" cy="254272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  <p:pic>
            <p:nvPicPr>
              <p:cNvPr id="64" name="Picture 63">
                <a:extLst>
                  <a:ext uri="{FF2B5EF4-FFF2-40B4-BE49-F238E27FC236}">
                    <a16:creationId xmlns="" xmlns:a16="http://schemas.microsoft.com/office/drawing/2014/main" id="{A6FF21F1-40D6-CB4A-961A-A3EC7E2678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65072" y="4635736"/>
                <a:ext cx="609600" cy="736600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="" xmlns:a16="http://schemas.microsoft.com/office/drawing/2014/main" id="{3144FAB4-F8F2-4842-95B7-1D851E617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5072" y="5803146"/>
                <a:ext cx="609600" cy="749300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2D48DB7E-C1DE-794D-9ADF-23F6B7263C68}"/>
                </a:ext>
              </a:extLst>
            </p:cNvPr>
            <p:cNvGrpSpPr/>
            <p:nvPr/>
          </p:nvGrpSpPr>
          <p:grpSpPr>
            <a:xfrm>
              <a:off x="7671880" y="4551532"/>
              <a:ext cx="710803" cy="2006659"/>
              <a:chOff x="7626910" y="4551532"/>
              <a:chExt cx="710803" cy="2006659"/>
            </a:xfrm>
          </p:grpSpPr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C5562D11-0963-E945-8C25-5FF113DEA47A}"/>
                  </a:ext>
                </a:extLst>
              </p:cNvPr>
              <p:cNvSpPr/>
              <p:nvPr/>
            </p:nvSpPr>
            <p:spPr>
              <a:xfrm>
                <a:off x="7626910" y="4551532"/>
                <a:ext cx="252312" cy="254272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="" xmlns:a16="http://schemas.microsoft.com/office/drawing/2014/main" id="{A24DB704-5E65-134C-91F6-31422149A1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28113" y="4632246"/>
                <a:ext cx="609600" cy="736600"/>
              </a:xfrm>
              <a:prstGeom prst="rect">
                <a:avLst/>
              </a:prstGeom>
            </p:spPr>
          </p:pic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9B0DC367-5035-5641-BF15-C73B5ED4034B}"/>
                  </a:ext>
                </a:extLst>
              </p:cNvPr>
              <p:cNvSpPr/>
              <p:nvPr/>
            </p:nvSpPr>
            <p:spPr>
              <a:xfrm>
                <a:off x="7626910" y="5717529"/>
                <a:ext cx="252312" cy="254272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="" xmlns:a16="http://schemas.microsoft.com/office/drawing/2014/main" id="{3005A37E-C896-0F42-8ACC-863D820C8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8113" y="5808891"/>
                <a:ext cx="609600" cy="749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4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Deep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23875" y="1200149"/>
                <a:ext cx="8091488" cy="4945011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/>
                  <a:t>Deep clustering (DC) is the first approach to talker-independent separation </a:t>
                </a:r>
                <a:r>
                  <a:rPr lang="en-US" altLang="en-US" dirty="0" smtClean="0"/>
                  <a:t>that combines </a:t>
                </a:r>
                <a:r>
                  <a:rPr lang="en-US" altLang="en-US" dirty="0"/>
                  <a:t>DNN based </a:t>
                </a:r>
                <a:r>
                  <a:rPr lang="en-US" altLang="en-US" dirty="0" smtClean="0"/>
                  <a:t>supervised </a:t>
                </a:r>
                <a:r>
                  <a:rPr lang="en-US" altLang="en-US" dirty="0"/>
                  <a:t>learning and clustering (Hershey et al.’16) </a:t>
                </a:r>
                <a:endParaRPr lang="en-US" altLang="en-US" dirty="0" smtClean="0"/>
              </a:p>
              <a:p>
                <a:r>
                  <a:rPr lang="en-US" altLang="en-US" dirty="0" smtClean="0"/>
                  <a:t>With the ground truth partition of all T-F units, an affinity matrix is defined as</a:t>
                </a:r>
              </a:p>
              <a:p>
                <a:pPr marL="0" indent="0">
                  <a:spcBef>
                    <a:spcPts val="5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𝒀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dirty="0"/>
                  <a:t> is the indicator matrix built from the IBM.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 set to 1 if unit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belongs to (or dominated by) speaker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and 0 </a:t>
                </a:r>
                <a:r>
                  <a:rPr lang="en-US" dirty="0" smtClean="0"/>
                  <a:t>otherwise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if units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belong to the same speaker, </a:t>
                </a:r>
                <a:r>
                  <a:rPr lang="en-US" dirty="0"/>
                  <a:t>and 0 otherwise</a:t>
                </a:r>
                <a:endParaRPr lang="en-US" altLang="en-US" dirty="0" smtClean="0"/>
              </a:p>
              <a:p>
                <a:r>
                  <a:rPr lang="en-US" altLang="en-US" dirty="0" smtClean="0"/>
                  <a:t>To estimate the ground truth partition, DNN</a:t>
                </a:r>
                <a:r>
                  <a:rPr lang="en-US" dirty="0" smtClean="0"/>
                  <a:t> is trained to produce embedding vectors such </a:t>
                </a:r>
                <a:r>
                  <a:rPr lang="en-US" dirty="0"/>
                  <a:t>that </a:t>
                </a:r>
                <a:r>
                  <a:rPr lang="en-US" dirty="0" smtClean="0"/>
                  <a:t>clustering </a:t>
                </a:r>
                <a:r>
                  <a:rPr lang="en-US" dirty="0"/>
                  <a:t>in the embedding space </a:t>
                </a:r>
                <a:r>
                  <a:rPr lang="en-US" dirty="0" smtClean="0"/>
                  <a:t>provides a binary mask</a:t>
                </a:r>
                <a:endParaRPr lang="en-US" altLang="en-US" dirty="0" smtClean="0"/>
              </a:p>
              <a:p>
                <a:pPr>
                  <a:buFontTx/>
                  <a:buNone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5" y="1200149"/>
                <a:ext cx="8091488" cy="4945011"/>
              </a:xfrm>
              <a:blipFill rotWithShape="0">
                <a:blip r:embed="rId2"/>
                <a:stretch>
                  <a:fillRect l="-1432" t="-1850" r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11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Permutation invariant training (PIT)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0"/>
            <a:ext cx="8091488" cy="504825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Recognizing that talker-dependent separation ties each DNN output to a specific speaker (permutation variant), PIT seeks to untie DNN outputs from speakers in order to achieve talker independence (</a:t>
            </a:r>
            <a:r>
              <a:rPr lang="en-US" altLang="en-US" dirty="0" err="1" smtClean="0"/>
              <a:t>Kolbak</a:t>
            </a:r>
            <a:r>
              <a:rPr lang="en-US" altLang="en-US" dirty="0" smtClean="0"/>
              <a:t> et al.’17) </a:t>
            </a:r>
          </a:p>
          <a:p>
            <a:pPr lvl="1"/>
            <a:r>
              <a:rPr lang="en-US" altLang="en-US" dirty="0" smtClean="0"/>
              <a:t>Specifically, for a pair of speakers, </a:t>
            </a:r>
            <a:r>
              <a:rPr lang="en-US" dirty="0" smtClean="0"/>
              <a:t>there </a:t>
            </a:r>
            <a:r>
              <a:rPr lang="en-US" dirty="0"/>
              <a:t>are two possible </a:t>
            </a:r>
            <a:r>
              <a:rPr lang="en-US" dirty="0" smtClean="0"/>
              <a:t>assignments, </a:t>
            </a:r>
            <a:r>
              <a:rPr lang="en-US" dirty="0"/>
              <a:t>each of which is associated with </a:t>
            </a:r>
            <a:r>
              <a:rPr lang="en-US" dirty="0" smtClean="0"/>
              <a:t>a mean squared error (MSE). </a:t>
            </a:r>
            <a:r>
              <a:rPr lang="en-US" dirty="0"/>
              <a:t>The assignment with the lower MSE is chosen and the DNN is trained to minimize the corresponding </a:t>
            </a:r>
            <a:r>
              <a:rPr lang="en-US" dirty="0" smtClean="0"/>
              <a:t>MSE</a:t>
            </a:r>
          </a:p>
          <a:p>
            <a:r>
              <a:rPr lang="en-US" altLang="en-US" dirty="0"/>
              <a:t>Frame-level PIT (</a:t>
            </a:r>
            <a:r>
              <a:rPr lang="en-US" altLang="en-US" dirty="0" err="1"/>
              <a:t>tPIT</a:t>
            </a:r>
            <a:r>
              <a:rPr lang="en-US" altLang="en-US" dirty="0"/>
              <a:t>): Permutation can vary from frame to frame, hence needs speaker tracing (sequential grouping) for speaker separation</a:t>
            </a:r>
          </a:p>
          <a:p>
            <a:r>
              <a:rPr lang="en-US" altLang="en-US" dirty="0"/>
              <a:t>Utterance-level PIT (</a:t>
            </a:r>
            <a:r>
              <a:rPr lang="en-US" altLang="en-US" dirty="0" err="1"/>
              <a:t>uPIT</a:t>
            </a:r>
            <a:r>
              <a:rPr lang="en-US" altLang="en-US" dirty="0"/>
              <a:t>): Permutation is fixed for a whole utterance, hence needs no speaker tracing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81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Deep CASA approach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49"/>
            <a:ext cx="8091488" cy="5048251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Limitations of deep clustering and PIT </a:t>
            </a:r>
          </a:p>
          <a:p>
            <a:pPr lvl="1"/>
            <a:r>
              <a:rPr lang="en-US" altLang="en-US" dirty="0" smtClean="0"/>
              <a:t>In deep </a:t>
            </a:r>
            <a:r>
              <a:rPr lang="en-US" altLang="en-US" dirty="0"/>
              <a:t>clustering, </a:t>
            </a:r>
            <a:r>
              <a:rPr lang="en-US" altLang="en-US" dirty="0" smtClean="0"/>
              <a:t>embedding vectors for T-F units with similar energies from underlying speakers tend to be ambiguous</a:t>
            </a:r>
          </a:p>
          <a:p>
            <a:pPr lvl="1"/>
            <a:r>
              <a:rPr lang="en-US" dirty="0" err="1" smtClean="0"/>
              <a:t>uPIT</a:t>
            </a:r>
            <a:r>
              <a:rPr lang="en-US" dirty="0" smtClean="0"/>
              <a:t> </a:t>
            </a:r>
            <a:r>
              <a:rPr lang="en-US" dirty="0"/>
              <a:t>does not work as well as </a:t>
            </a:r>
            <a:r>
              <a:rPr lang="en-US" dirty="0" err="1"/>
              <a:t>tPIT</a:t>
            </a:r>
            <a:r>
              <a:rPr lang="en-US" dirty="0"/>
              <a:t> at the frame </a:t>
            </a:r>
            <a:r>
              <a:rPr lang="en-US" dirty="0" smtClean="0"/>
              <a:t>level, particularly for same-gender speakers, but </a:t>
            </a:r>
            <a:r>
              <a:rPr lang="en-US" dirty="0" err="1" smtClean="0"/>
              <a:t>tPIT</a:t>
            </a:r>
            <a:r>
              <a:rPr lang="en-US" dirty="0" smtClean="0"/>
              <a:t> requires speaker tracking</a:t>
            </a:r>
            <a:endParaRPr lang="en-US" altLang="en-US" dirty="0" smtClean="0"/>
          </a:p>
          <a:p>
            <a:r>
              <a:rPr lang="en-US" altLang="en-US" dirty="0" smtClean="0"/>
              <a:t>Speaker separation in CASA is talker-independent</a:t>
            </a:r>
          </a:p>
          <a:p>
            <a:pPr lvl="1"/>
            <a:r>
              <a:rPr lang="en-US" altLang="en-US" dirty="0" smtClean="0"/>
              <a:t>CASA typically performs simultaneous grouping first, and then sequential grouping across time</a:t>
            </a:r>
          </a:p>
          <a:p>
            <a:r>
              <a:rPr lang="en-US" altLang="en-US" dirty="0" smtClean="0"/>
              <a:t>With these observations, we proposed a deep CASA </a:t>
            </a:r>
            <a:r>
              <a:rPr lang="en-US" altLang="en-US" dirty="0"/>
              <a:t>approach (Liu &amp; </a:t>
            </a:r>
            <a:r>
              <a:rPr lang="en-US" altLang="en-US" dirty="0" smtClean="0"/>
              <a:t>Wang’19)</a:t>
            </a:r>
            <a:endParaRPr lang="en-US" altLang="en-US" dirty="0"/>
          </a:p>
          <a:p>
            <a:pPr lvl="1"/>
            <a:r>
              <a:rPr lang="en-US" dirty="0" smtClean="0"/>
              <a:t>For simultaneous grouping, </a:t>
            </a:r>
            <a:r>
              <a:rPr lang="en-US" dirty="0" err="1" smtClean="0"/>
              <a:t>tPIT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employed </a:t>
            </a:r>
            <a:r>
              <a:rPr lang="en-US" dirty="0"/>
              <a:t>to predict the spectra </a:t>
            </a:r>
            <a:r>
              <a:rPr lang="en-US" dirty="0" smtClean="0"/>
              <a:t>of underlying </a:t>
            </a:r>
            <a:r>
              <a:rPr lang="en-US" dirty="0"/>
              <a:t>speakers at each </a:t>
            </a:r>
            <a:r>
              <a:rPr lang="en-US" dirty="0" smtClean="0"/>
              <a:t>frame</a:t>
            </a:r>
            <a:endParaRPr lang="en-US" dirty="0"/>
          </a:p>
          <a:p>
            <a:pPr lvl="1"/>
            <a:r>
              <a:rPr lang="en-US" dirty="0" smtClean="0"/>
              <a:t>For sequential grouping, a sequence model is trained to assign simultaneously grouped spectra to underlying speakers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36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Simultaneous grouping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23875" y="1200149"/>
                <a:ext cx="8091488" cy="5048251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 smtClean="0"/>
                  <a:t>Input</a:t>
                </a:r>
                <a:r>
                  <a:rPr lang="en-US" dirty="0" smtClean="0"/>
                  <a:t>: </a:t>
                </a:r>
                <a:r>
                  <a:rPr lang="en-US" dirty="0"/>
                  <a:t>complex </a:t>
                </a:r>
                <a:r>
                  <a:rPr lang="en-US" dirty="0" smtClean="0"/>
                  <a:t>short-time Fourier transform (STFT) </a:t>
                </a:r>
                <a:r>
                  <a:rPr lang="en-US" dirty="0"/>
                  <a:t>of a</a:t>
                </a:r>
                <a:r>
                  <a:rPr lang="en-US" dirty="0" smtClean="0"/>
                  <a:t> </a:t>
                </a:r>
                <a:r>
                  <a:rPr lang="en-US" dirty="0"/>
                  <a:t>mixture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Training target: complex ideal ratio mask (</a:t>
                </a:r>
                <a:r>
                  <a:rPr lang="en-US" dirty="0" err="1" smtClean="0"/>
                  <a:t>cIRM</a:t>
                </a:r>
                <a:r>
                  <a:rPr lang="en-US" dirty="0" smtClean="0"/>
                  <a:t>), in order to restore phase (Williamson et al.’16)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𝑐𝐼𝑅𝑀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r>
                  <a:rPr lang="en-US" dirty="0" smtClean="0"/>
                  <a:t>Output</a:t>
                </a:r>
                <a:r>
                  <a:rPr lang="en-US" dirty="0"/>
                  <a:t>: unorganized estimates of </a:t>
                </a:r>
                <a:r>
                  <a:rPr lang="en-US" dirty="0" smtClean="0"/>
                  <a:t>speakers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endParaRPr lang="en-US" altLang="en-US" dirty="0" smtClean="0"/>
              </a:p>
              <a:p>
                <a:pPr marL="0" lvl="0" indent="0">
                  <a:buClr>
                    <a:srgbClr val="3333CC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𝑐𝑅𝑀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⨂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 smtClean="0"/>
              </a:p>
              <a:p>
                <a:endParaRPr lang="en-US" altLang="en-US" dirty="0" smtClean="0"/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5" y="1200149"/>
                <a:ext cx="8091488" cy="5048251"/>
              </a:xfrm>
              <a:blipFill rotWithShape="0">
                <a:blip r:embed="rId2"/>
                <a:stretch>
                  <a:fillRect l="-1432" t="-1812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19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Simultaneous grouping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23875" y="1200149"/>
                <a:ext cx="8091488" cy="504825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Optimization objective: </a:t>
                </a:r>
                <a:r>
                  <a:rPr lang="en-US" altLang="zh-TW" dirty="0"/>
                  <a:t>frame-level optimized </a:t>
                </a:r>
                <a:r>
                  <a:rPr lang="en-US" altLang="zh-TW" dirty="0" err="1"/>
                  <a:t>tPIT</a:t>
                </a:r>
                <a:r>
                  <a:rPr lang="en-US" altLang="zh-TW" dirty="0"/>
                  <a:t> training criterion, with time-domain SNR objective</a:t>
                </a:r>
              </a:p>
              <a:p>
                <a:pPr lvl="1"/>
                <a:r>
                  <a:rPr lang="en-US" dirty="0"/>
                  <a:t>O</a:t>
                </a:r>
                <a:r>
                  <a:rPr lang="en-US" dirty="0" smtClean="0"/>
                  <a:t>rganize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respect to the minimum frame-level loss, so that each organized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corresponds to a single speaker 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pply </a:t>
                </a:r>
                <a:r>
                  <a:rPr lang="en-US" dirty="0"/>
                  <a:t>inverse STFT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and compute utterance-level SNR for the final time-domain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lvl="0" indent="0">
                  <a:buClr>
                    <a:srgbClr val="3333CC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𝑡𝑃𝐼𝑇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altLang="en-US" dirty="0" smtClean="0"/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5" y="1200149"/>
                <a:ext cx="8091488" cy="5048251"/>
              </a:xfrm>
              <a:blipFill rotWithShape="0">
                <a:blip r:embed="rId2"/>
                <a:stretch>
                  <a:fillRect l="-1432" t="-1812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58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Simultaneous grouping network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49"/>
            <a:ext cx="8091488" cy="5048251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 smtClean="0"/>
              <a:t>DenseUNet</a:t>
            </a:r>
            <a:r>
              <a:rPr lang="en-US" dirty="0" smtClean="0"/>
              <a:t> </a:t>
            </a:r>
            <a:r>
              <a:rPr lang="en-US" dirty="0"/>
              <a:t>is proposed for simultaneous grouping</a:t>
            </a:r>
          </a:p>
          <a:p>
            <a:pPr lvl="1"/>
            <a:r>
              <a:rPr lang="en-US" dirty="0" err="1"/>
              <a:t>Downsampling</a:t>
            </a:r>
            <a:r>
              <a:rPr lang="en-US" dirty="0"/>
              <a:t> </a:t>
            </a:r>
            <a:r>
              <a:rPr lang="en-US" dirty="0" smtClean="0"/>
              <a:t>(DS) layers</a:t>
            </a:r>
            <a:r>
              <a:rPr lang="en-US" dirty="0"/>
              <a:t>, </a:t>
            </a:r>
            <a:r>
              <a:rPr lang="en-US" dirty="0" err="1" smtClean="0"/>
              <a:t>upsampling</a:t>
            </a:r>
            <a:r>
              <a:rPr lang="en-US" dirty="0" smtClean="0"/>
              <a:t> (US) </a:t>
            </a:r>
            <a:r>
              <a:rPr lang="en-US" dirty="0"/>
              <a:t>layers and skip connections model global patterns and preserve fine-grained details</a:t>
            </a:r>
          </a:p>
          <a:p>
            <a:pPr lvl="1"/>
            <a:r>
              <a:rPr lang="en-US" dirty="0"/>
              <a:t>Densely connected convolutional layers exploit higher level of abstraction</a:t>
            </a:r>
          </a:p>
          <a:p>
            <a:pPr lvl="1"/>
            <a:r>
              <a:rPr lang="en-US" dirty="0"/>
              <a:t>Frequency mapping layers alleviate the inconsistency between different frequencies by reorganizing them in a new </a:t>
            </a:r>
            <a:r>
              <a:rPr lang="en-US" dirty="0" smtClean="0"/>
              <a:t>space</a:t>
            </a:r>
            <a:endParaRPr lang="en-US" altLang="zh-TW" dirty="0" smtClean="0"/>
          </a:p>
          <a:p>
            <a:pPr lvl="1"/>
            <a:endParaRPr 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A4F78E-A1AF-454D-9087-4DA6A82B6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72" y="3788399"/>
            <a:ext cx="7496972" cy="24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Sequential grouping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9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70909" y="1367397"/>
                <a:ext cx="4518845" cy="490558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Input</a:t>
                </a:r>
                <a:r>
                  <a:rPr lang="en-US" dirty="0"/>
                  <a:t>: </a:t>
                </a:r>
                <a:r>
                  <a:rPr lang="en-US" dirty="0" smtClean="0"/>
                  <a:t>mixture </a:t>
                </a:r>
                <a:r>
                  <a:rPr lang="en-US" dirty="0"/>
                  <a:t>spectrogram and two spectral estimates </a:t>
                </a:r>
              </a:p>
              <a:p>
                <a:r>
                  <a:rPr lang="en-US" dirty="0"/>
                  <a:t>Output: frame-level embedding vectors</a:t>
                </a:r>
                <a:r>
                  <a:rPr lang="en-US" dirty="0" smtClean="0"/>
                  <a:t>, indicating output </a:t>
                </a:r>
                <a:r>
                  <a:rPr lang="en-US" dirty="0" smtClean="0"/>
                  <a:t>assignment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Indicator: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/>
                  <a:t> is [1 0] if the minimum frame-level loss is achieved when </a:t>
                </a:r>
                <a:r>
                  <a:rPr lang="en-US" dirty="0" err="1"/>
                  <a:t>tPIT</a:t>
                </a:r>
                <a:r>
                  <a:rPr lang="en-US" dirty="0"/>
                  <a:t> Dense-</a:t>
                </a:r>
                <a:r>
                  <a:rPr lang="en-US" dirty="0" err="1"/>
                  <a:t>UNet’s</a:t>
                </a:r>
                <a:r>
                  <a:rPr lang="en-US" dirty="0"/>
                  <a:t> output 1 is paired with </a:t>
                </a:r>
                <a:r>
                  <a:rPr lang="en-US" dirty="0" smtClean="0"/>
                  <a:t>Speaker </a:t>
                </a:r>
                <a:r>
                  <a:rPr lang="en-US" dirty="0"/>
                  <a:t>1, </a:t>
                </a:r>
                <a:r>
                  <a:rPr lang="en-US" dirty="0" smtClean="0"/>
                  <a:t>otherwise </a:t>
                </a:r>
                <a:r>
                  <a:rPr lang="en-US" i="1" dirty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/>
                  <a:t> is [0 1]</a:t>
                </a:r>
              </a:p>
              <a:p>
                <a:r>
                  <a:rPr lang="en-US" smtClean="0"/>
                  <a:t>Objective</a:t>
                </a:r>
                <a:r>
                  <a:rPr lang="en-US" smtClean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en-US" dirty="0" smtClean="0"/>
              </a:p>
            </p:txBody>
          </p:sp>
        </mc:Choice>
        <mc:Fallback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0909" y="1367397"/>
                <a:ext cx="4518845" cy="4905584"/>
              </a:xfrm>
              <a:blipFill rotWithShape="0">
                <a:blip r:embed="rId2"/>
                <a:stretch>
                  <a:fillRect l="-2156" t="-1615" r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980D42-CE48-E44D-9340-9B6740ADE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667" y="1576332"/>
            <a:ext cx="3097733" cy="36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Sequential grouping network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49"/>
            <a:ext cx="8091488" cy="504825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temporal convolutional network (TCN) is </a:t>
            </a:r>
            <a:r>
              <a:rPr lang="en-US" sz="2000" dirty="0" smtClean="0"/>
              <a:t>employed </a:t>
            </a:r>
            <a:r>
              <a:rPr lang="en-US" sz="2000" dirty="0"/>
              <a:t>as the sequence model</a:t>
            </a:r>
          </a:p>
          <a:p>
            <a:r>
              <a:rPr lang="en-US" sz="2000" dirty="0"/>
              <a:t>Preprocessed features are fed to 8 consecutive dilated convolutional blocks, with an exponentially increasing dilation factor</a:t>
            </a:r>
          </a:p>
          <a:p>
            <a:r>
              <a:rPr lang="en-US" sz="2000" dirty="0"/>
              <a:t>The 8 blocks are repeated 3 more times before embedding estimation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9B5568-FB59-6C47-9236-E6B7BB281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80" y="3331201"/>
            <a:ext cx="7917435" cy="27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3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674DC9-4784-4A6A-BBC8-78BB9EEAEC1D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 b="0" dirty="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Evaluation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8387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use the WSJ0-2mix dataset, a monaural two-talker speaker separation </a:t>
            </a:r>
            <a:r>
              <a:rPr lang="en-US" dirty="0" smtClean="0"/>
              <a:t>dataset</a:t>
            </a:r>
            <a:endParaRPr lang="en-US" dirty="0"/>
          </a:p>
          <a:p>
            <a:pPr lvl="1"/>
            <a:r>
              <a:rPr lang="en-US" dirty="0"/>
              <a:t>A 30-hour training set and a </a:t>
            </a:r>
            <a:r>
              <a:rPr lang="en-US" dirty="0" smtClean="0"/>
              <a:t>10-hour </a:t>
            </a:r>
            <a:r>
              <a:rPr lang="en-US" dirty="0"/>
              <a:t>validation set </a:t>
            </a:r>
          </a:p>
          <a:p>
            <a:pPr lvl="1"/>
            <a:r>
              <a:rPr lang="en-US" dirty="0"/>
              <a:t>A 5-hour open-condition (OC) test set, with untrained speakers</a:t>
            </a:r>
          </a:p>
          <a:p>
            <a:r>
              <a:rPr lang="en-US" dirty="0"/>
              <a:t>Models</a:t>
            </a:r>
          </a:p>
          <a:p>
            <a:pPr lvl="1"/>
            <a:r>
              <a:rPr lang="en-US" dirty="0"/>
              <a:t>Deep CASA: </a:t>
            </a:r>
            <a:r>
              <a:rPr lang="en-US" dirty="0" err="1"/>
              <a:t>tPIT</a:t>
            </a:r>
            <a:r>
              <a:rPr lang="en-US" dirty="0"/>
              <a:t> Dense-</a:t>
            </a:r>
            <a:r>
              <a:rPr lang="en-US" dirty="0" err="1"/>
              <a:t>UNet</a:t>
            </a:r>
            <a:r>
              <a:rPr lang="en-US" dirty="0"/>
              <a:t> for simultaneous grouping and TCN for sequential grouping</a:t>
            </a:r>
          </a:p>
          <a:p>
            <a:pPr lvl="1"/>
            <a:r>
              <a:rPr lang="en-US" dirty="0" err="1"/>
              <a:t>uPIT</a:t>
            </a:r>
            <a:r>
              <a:rPr lang="en-US" dirty="0"/>
              <a:t> Dense-</a:t>
            </a:r>
            <a:r>
              <a:rPr lang="en-US" dirty="0" err="1"/>
              <a:t>UNet</a:t>
            </a:r>
            <a:endParaRPr lang="en-US" dirty="0"/>
          </a:p>
          <a:p>
            <a:r>
              <a:rPr lang="en-US" dirty="0" smtClean="0"/>
              <a:t>Metrics: in addition to PESQ and extended STOI (ESTOI) we use</a:t>
            </a:r>
            <a:endParaRPr lang="en-US" dirty="0"/>
          </a:p>
          <a:p>
            <a:pPr lvl="1"/>
            <a:r>
              <a:rPr lang="en-US" dirty="0"/>
              <a:t>Signal-to-distortion ratio improvement (∆SDR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Scale-invariant </a:t>
            </a:r>
            <a:r>
              <a:rPr lang="en-US" dirty="0"/>
              <a:t>signal-to-noise ratio improvement (∆SI-SNR) </a:t>
            </a:r>
          </a:p>
        </p:txBody>
      </p:sp>
    </p:spTree>
    <p:extLst>
      <p:ext uri="{BB962C8B-B14F-4D97-AF65-F5344CB8AC3E}">
        <p14:creationId xmlns:p14="http://schemas.microsoft.com/office/powerpoint/2010/main" val="6323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Real-world audition</a:t>
            </a:r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91000" y="1143000"/>
            <a:ext cx="4800600" cy="50292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What?</a:t>
            </a:r>
            <a:endParaRPr lang="en-US" altLang="zh-CN" sz="2400" b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Speech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	message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	speaker</a:t>
            </a:r>
          </a:p>
          <a:p>
            <a:pPr lvl="2">
              <a:lnSpc>
                <a:spcPct val="90000"/>
              </a:lnSpc>
              <a:buFont typeface="Times New Roman" pitchFamily="18" charset="0"/>
              <a:buNone/>
            </a:pPr>
            <a:r>
              <a:rPr lang="en-US" altLang="zh-CN" sz="1800" smtClean="0">
                <a:ea typeface="宋体" pitchFamily="2" charset="-122"/>
              </a:rPr>
              <a:t>age, gender, linguistic origin, mood, …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Music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Car passing by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Where?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Left, right, up, down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How close?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Channel characteristics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Environment characteristics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Room reverberation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Ambient noise </a:t>
            </a:r>
          </a:p>
          <a:p>
            <a:pPr>
              <a:lnSpc>
                <a:spcPct val="90000"/>
              </a:lnSpc>
            </a:pPr>
            <a:endParaRPr lang="zh-CN" altLang="en-US" sz="2000" b="0" smtClean="0">
              <a:ea typeface="宋体" pitchFamily="2" charset="-122"/>
            </a:endParaRPr>
          </a:p>
        </p:txBody>
      </p:sp>
      <p:pic>
        <p:nvPicPr>
          <p:cNvPr id="4102" name="Picture 7" descr="OC Gala prof photos 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47775"/>
            <a:ext cx="38131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17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57ECF-33D4-4F2C-93F8-2A7AEEAA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2479DA99-EB35-2D49-AA28-381A9E5E2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4792" y="1917165"/>
            <a:ext cx="7886700" cy="2721903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7C8C02-4470-3445-A840-2F51643F49FB}"/>
              </a:ext>
            </a:extLst>
          </p:cNvPr>
          <p:cNvSpPr/>
          <p:nvPr/>
        </p:nvSpPr>
        <p:spPr>
          <a:xfrm>
            <a:off x="703854" y="4177708"/>
            <a:ext cx="8037024" cy="699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2"/>
          <p:cNvGrpSpPr/>
          <p:nvPr/>
        </p:nvGrpSpPr>
        <p:grpSpPr>
          <a:xfrm>
            <a:off x="108156" y="3762299"/>
            <a:ext cx="766604" cy="601914"/>
            <a:chOff x="1" y="4332570"/>
            <a:chExt cx="766604" cy="60191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D8AD2D4-91A3-B446-B629-5B0F1791998B}"/>
                </a:ext>
              </a:extLst>
            </p:cNvPr>
            <p:cNvSpPr/>
            <p:nvPr/>
          </p:nvSpPr>
          <p:spPr>
            <a:xfrm>
              <a:off x="1" y="4332570"/>
              <a:ext cx="766604" cy="4154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Deep CASA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CCB1EA21-B7D8-FB43-A323-EF88AC07541A}"/>
                </a:ext>
              </a:extLst>
            </p:cNvPr>
            <p:cNvCxnSpPr>
              <a:cxnSpLocks/>
            </p:cNvCxnSpPr>
            <p:nvPr/>
          </p:nvCxnSpPr>
          <p:spPr>
            <a:xfrm>
              <a:off x="467405" y="4749181"/>
              <a:ext cx="299199" cy="185303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3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84"/>
    </mc:Choice>
    <mc:Fallback xmlns="">
      <p:transition spd="slow" advTm="115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Sequential grouping comparison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753628" y="3564216"/>
            <a:ext cx="8091488" cy="12669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results </a:t>
            </a:r>
            <a:r>
              <a:rPr lang="en-US" dirty="0"/>
              <a:t>demonstrate the benefits of the proposed </a:t>
            </a:r>
            <a:r>
              <a:rPr lang="en-US" dirty="0" smtClean="0"/>
              <a:t>two-stage strategy</a:t>
            </a:r>
            <a:r>
              <a:rPr lang="en-US" dirty="0"/>
              <a:t>, which optimizes frame-level separation and </a:t>
            </a:r>
            <a:r>
              <a:rPr lang="en-US" dirty="0" smtClean="0"/>
              <a:t>speaker tracking in </a:t>
            </a:r>
            <a:r>
              <a:rPr lang="en-US" dirty="0"/>
              <a:t>turn, and achieves better performance in both </a:t>
            </a:r>
            <a:r>
              <a:rPr lang="en-US" dirty="0" smtClean="0"/>
              <a:t>objectives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DB98AD3-CC3F-4746-B7F8-3E2241B0B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26" y="1822024"/>
            <a:ext cx="6341186" cy="11571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49CEFBA-36CB-2F4E-B2DA-0DB4449F3291}"/>
              </a:ext>
            </a:extLst>
          </p:cNvPr>
          <p:cNvSpPr/>
          <p:nvPr/>
        </p:nvSpPr>
        <p:spPr>
          <a:xfrm>
            <a:off x="697447" y="2178381"/>
            <a:ext cx="779470" cy="4835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Deep CASA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B08007C7-08AE-0142-92D2-D0EDDFE05A4D}"/>
              </a:ext>
            </a:extLst>
          </p:cNvPr>
          <p:cNvCxnSpPr>
            <a:cxnSpLocks/>
          </p:cNvCxnSpPr>
          <p:nvPr/>
        </p:nvCxnSpPr>
        <p:spPr>
          <a:xfrm>
            <a:off x="1458960" y="2415978"/>
            <a:ext cx="590312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2519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Speaker separation comparisons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88156" y="1302796"/>
            <a:ext cx="8091488" cy="126690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Deep CASA produces very high quality speaker separation results, rivaling talker-dependent separation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2840932" y="3298293"/>
            <a:ext cx="3009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/>
              <a:t>SDR improvements (in dB)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1D6790F-154B-C74F-B411-2DDC879F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16" y="2569703"/>
            <a:ext cx="7327490" cy="296906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FF7CA220-9131-CC4D-94F3-F077D178228A}"/>
              </a:ext>
            </a:extLst>
          </p:cNvPr>
          <p:cNvSpPr txBox="1">
            <a:spLocks/>
          </p:cNvSpPr>
          <p:nvPr/>
        </p:nvSpPr>
        <p:spPr>
          <a:xfrm>
            <a:off x="765457" y="5759292"/>
            <a:ext cx="7814187" cy="5080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[1] </a:t>
            </a:r>
            <a:r>
              <a:rPr lang="en-US" sz="1800" dirty="0" err="1" smtClean="0">
                <a:solidFill>
                  <a:srgbClr val="000000"/>
                </a:solidFill>
              </a:rPr>
              <a:t>Kolbak</a:t>
            </a:r>
            <a:r>
              <a:rPr lang="en-US" sz="1800" dirty="0" smtClean="0">
                <a:solidFill>
                  <a:srgbClr val="000000"/>
                </a:solidFill>
              </a:rPr>
              <a:t> et al.’17; [2</a:t>
            </a:r>
            <a:r>
              <a:rPr lang="en-US" sz="1800" dirty="0">
                <a:solidFill>
                  <a:srgbClr val="000000"/>
                </a:solidFill>
              </a:rPr>
              <a:t>] </a:t>
            </a:r>
            <a:r>
              <a:rPr lang="en-US" sz="1800" dirty="0" smtClean="0">
                <a:solidFill>
                  <a:srgbClr val="000000"/>
                </a:solidFill>
              </a:rPr>
              <a:t>Luo &amp; Mesgarani’19; [3</a:t>
            </a:r>
            <a:r>
              <a:rPr lang="en-US" sz="1800" dirty="0">
                <a:solidFill>
                  <a:srgbClr val="000000"/>
                </a:solidFill>
              </a:rPr>
              <a:t>] </a:t>
            </a:r>
            <a:r>
              <a:rPr lang="en-US" sz="1800" dirty="0" smtClean="0">
                <a:solidFill>
                  <a:srgbClr val="000000"/>
                </a:solidFill>
              </a:rPr>
              <a:t>Wang et al.’19; [</a:t>
            </a:r>
            <a:r>
              <a:rPr lang="en-US" sz="1800" dirty="0">
                <a:solidFill>
                  <a:srgbClr val="000000"/>
                </a:solidFill>
              </a:rPr>
              <a:t>4] </a:t>
            </a:r>
            <a:r>
              <a:rPr lang="en-US" sz="1800" dirty="0" smtClean="0">
                <a:solidFill>
                  <a:srgbClr val="000000"/>
                </a:solidFill>
              </a:rPr>
              <a:t>Shi et al.’19</a:t>
            </a:r>
          </a:p>
        </p:txBody>
      </p:sp>
    </p:spTree>
    <p:extLst>
      <p:ext uri="{BB962C8B-B14F-4D97-AF65-F5344CB8AC3E}">
        <p14:creationId xmlns:p14="http://schemas.microsoft.com/office/powerpoint/2010/main" val="19127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Two-speaker </a:t>
            </a:r>
            <a:r>
              <a:rPr lang="en-US" altLang="zh-CN" dirty="0">
                <a:ea typeface="宋体" pitchFamily="2" charset="-122"/>
              </a:rPr>
              <a:t>separation demos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4063" y="1241502"/>
            <a:ext cx="201382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New pair </a:t>
            </a:r>
            <a:r>
              <a:rPr lang="en-US" sz="1600" dirty="0" smtClean="0"/>
              <a:t>of speakers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43339" y="1922749"/>
            <a:ext cx="163819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Speaker1 -</a:t>
            </a:r>
            <a:r>
              <a:rPr lang="en-US" sz="1600" dirty="0" err="1"/>
              <a:t>uPIT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757814" y="1924639"/>
            <a:ext cx="157416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Speaker2 - </a:t>
            </a:r>
            <a:r>
              <a:rPr lang="en-US" sz="1600" dirty="0" err="1"/>
              <a:t>uPIT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43338" y="2851425"/>
            <a:ext cx="230442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Speaker1 </a:t>
            </a:r>
            <a:r>
              <a:rPr lang="en-US" sz="1600" dirty="0" smtClean="0"/>
              <a:t>– Deep CASA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57814" y="2853316"/>
            <a:ext cx="224275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Speaker2 </a:t>
            </a:r>
            <a:r>
              <a:rPr lang="en-US" sz="1600" dirty="0" smtClean="0"/>
              <a:t>– Deep CASA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7341" y="1253074"/>
            <a:ext cx="176352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Speaker1 - clean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89756" y="1250126"/>
            <a:ext cx="171038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Speaker2 - clean</a:t>
            </a:r>
          </a:p>
        </p:txBody>
      </p:sp>
      <p:pic>
        <p:nvPicPr>
          <p:cNvPr id="13" name="1_mi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850126" y="1165842"/>
            <a:ext cx="433009" cy="433009"/>
          </a:xfrm>
          <a:prstGeom prst="rect">
            <a:avLst/>
          </a:prstGeom>
        </p:spPr>
      </p:pic>
      <p:pic>
        <p:nvPicPr>
          <p:cNvPr id="14" name="1_upit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985328" y="1860612"/>
            <a:ext cx="433009" cy="433009"/>
          </a:xfrm>
          <a:prstGeom prst="rect">
            <a:avLst/>
          </a:prstGeom>
        </p:spPr>
      </p:pic>
      <p:pic>
        <p:nvPicPr>
          <p:cNvPr id="15" name="1_upit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584230" y="1839598"/>
            <a:ext cx="433009" cy="433009"/>
          </a:xfrm>
          <a:prstGeom prst="rect">
            <a:avLst/>
          </a:prstGeom>
        </p:spPr>
      </p:pic>
      <p:pic>
        <p:nvPicPr>
          <p:cNvPr id="18" name="1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377432" y="1165841"/>
            <a:ext cx="433009" cy="433009"/>
          </a:xfrm>
          <a:prstGeom prst="rect">
            <a:avLst/>
          </a:prstGeom>
        </p:spPr>
      </p:pic>
      <p:pic>
        <p:nvPicPr>
          <p:cNvPr id="19" name="1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20908" y="1186316"/>
            <a:ext cx="433009" cy="4330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47186" y="2386259"/>
            <a:ext cx="185657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Speaker1 – DC++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1661" y="2388149"/>
            <a:ext cx="178014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Speaker2 – DC++</a:t>
            </a:r>
          </a:p>
        </p:txBody>
      </p:sp>
      <p:pic>
        <p:nvPicPr>
          <p:cNvPr id="24" name="media1_s1_DC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3593713" y="2307720"/>
            <a:ext cx="423526" cy="423526"/>
          </a:xfrm>
          <a:prstGeom prst="rect">
            <a:avLst/>
          </a:prstGeom>
        </p:spPr>
      </p:pic>
      <p:pic>
        <p:nvPicPr>
          <p:cNvPr id="26" name="media1_s2_DC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989175" y="2305094"/>
            <a:ext cx="422184" cy="422184"/>
          </a:xfrm>
          <a:prstGeom prst="rect">
            <a:avLst/>
          </a:prstGeom>
        </p:spPr>
      </p:pic>
      <p:pic>
        <p:nvPicPr>
          <p:cNvPr id="2" name="1_casa">
            <a:hlinkClick r:id="" action="ppaction://media"/>
            <a:extLst>
              <a:ext uri="{FF2B5EF4-FFF2-40B4-BE49-F238E27FC236}">
                <a16:creationId xmlns="" xmlns:a16="http://schemas.microsoft.com/office/drawing/2014/main" id="{6B3B0AB0-B690-6B43-9F2D-3A31460D575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3593713" y="2781200"/>
            <a:ext cx="439711" cy="439711"/>
          </a:xfrm>
          <a:prstGeom prst="rect">
            <a:avLst/>
          </a:prstGeom>
        </p:spPr>
      </p:pic>
      <p:pic>
        <p:nvPicPr>
          <p:cNvPr id="3" name="2_casa">
            <a:hlinkClick r:id="" action="ppaction://media"/>
            <a:extLst>
              <a:ext uri="{FF2B5EF4-FFF2-40B4-BE49-F238E27FC236}">
                <a16:creationId xmlns="" xmlns:a16="http://schemas.microsoft.com/office/drawing/2014/main" id="{53C43921-0B86-7045-A09A-1445CA693CD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6985328" y="2760281"/>
            <a:ext cx="433009" cy="433009"/>
          </a:xfrm>
          <a:prstGeom prst="rect">
            <a:avLst/>
          </a:prstGeom>
        </p:spPr>
      </p:pic>
      <p:graphicFrame>
        <p:nvGraphicFramePr>
          <p:cNvPr id="33" name="Table 32">
            <a:extLst>
              <a:ext uri="{FF2B5EF4-FFF2-40B4-BE49-F238E27FC236}">
                <a16:creationId xmlns="" xmlns:a16="http://schemas.microsoft.com/office/drawing/2014/main" id="{E4E55A86-BDA9-2F45-BA99-F5AB17103B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4063" y="3532437"/>
          <a:ext cx="7397538" cy="2359731"/>
        </p:xfrm>
        <a:graphic>
          <a:graphicData uri="http://schemas.openxmlformats.org/drawingml/2006/table">
            <a:tbl>
              <a:tblPr firstRow="1" bandRow="1"/>
              <a:tblGrid>
                <a:gridCol w="2831524">
                  <a:extLst>
                    <a:ext uri="{9D8B030D-6E8A-4147-A177-3AD203B41FA5}">
                      <a16:colId xmlns="" xmlns:a16="http://schemas.microsoft.com/office/drawing/2014/main" val="1744435125"/>
                    </a:ext>
                  </a:extLst>
                </a:gridCol>
                <a:gridCol w="1543665">
                  <a:extLst>
                    <a:ext uri="{9D8B030D-6E8A-4147-A177-3AD203B41FA5}">
                      <a16:colId xmlns="" xmlns:a16="http://schemas.microsoft.com/office/drawing/2014/main" val="3681759285"/>
                    </a:ext>
                  </a:extLst>
                </a:gridCol>
                <a:gridCol w="1543664">
                  <a:extLst>
                    <a:ext uri="{9D8B030D-6E8A-4147-A177-3AD203B41FA5}">
                      <a16:colId xmlns="" xmlns:a16="http://schemas.microsoft.com/office/drawing/2014/main" val="4197548002"/>
                    </a:ext>
                  </a:extLst>
                </a:gridCol>
                <a:gridCol w="1478685">
                  <a:extLst>
                    <a:ext uri="{9D8B030D-6E8A-4147-A177-3AD203B41FA5}">
                      <a16:colId xmlns="" xmlns:a16="http://schemas.microsoft.com/office/drawing/2014/main" val="3459919376"/>
                    </a:ext>
                  </a:extLst>
                </a:gridCol>
              </a:tblGrid>
              <a:tr h="7972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Further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demos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Mixture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Deep CASA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Clean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633254"/>
                  </a:ext>
                </a:extLst>
              </a:tr>
              <a:tr h="7586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Noisy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mixture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untrained)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357018"/>
                  </a:ext>
                </a:extLst>
              </a:tr>
              <a:tr h="803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Persian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mixture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(real recording)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/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5423138"/>
                  </a:ext>
                </a:extLst>
              </a:tr>
            </a:tbl>
          </a:graphicData>
        </a:graphic>
      </p:graphicFrame>
      <p:pic>
        <p:nvPicPr>
          <p:cNvPr id="42" name="Online Media 2" descr="5_mixture2">
            <a:hlinkClick r:id="" action="ppaction://media"/>
            <a:extLst>
              <a:ext uri="{FF2B5EF4-FFF2-40B4-BE49-F238E27FC236}">
                <a16:creationId xmlns="" xmlns:a16="http://schemas.microsoft.com/office/drawing/2014/main" id="{8C9DF5E4-00AD-6541-A809-74B7495C181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40658" y="5249251"/>
            <a:ext cx="392235" cy="392235"/>
          </a:xfrm>
          <a:prstGeom prst="rect">
            <a:avLst/>
          </a:prstGeom>
        </p:spPr>
      </p:pic>
      <p:pic>
        <p:nvPicPr>
          <p:cNvPr id="43" name="Online Media 5" descr="5_enhanced_second2">
            <a:hlinkClick r:id="" action="ppaction://media"/>
            <a:extLst>
              <a:ext uri="{FF2B5EF4-FFF2-40B4-BE49-F238E27FC236}">
                <a16:creationId xmlns="" xmlns:a16="http://schemas.microsoft.com/office/drawing/2014/main" id="{1BCDE5A1-3FA8-E749-8E88-4763932A071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34326" y="5107137"/>
            <a:ext cx="392235" cy="392235"/>
          </a:xfrm>
          <a:prstGeom prst="rect">
            <a:avLst/>
          </a:prstGeom>
        </p:spPr>
      </p:pic>
      <p:pic>
        <p:nvPicPr>
          <p:cNvPr id="44" name="Online Media 6" descr="5_enhanced_first2">
            <a:hlinkClick r:id="" action="ppaction://media"/>
            <a:extLst>
              <a:ext uri="{FF2B5EF4-FFF2-40B4-BE49-F238E27FC236}">
                <a16:creationId xmlns="" xmlns:a16="http://schemas.microsoft.com/office/drawing/2014/main" id="{F1F1EE1F-51FB-9540-8BEC-6B098705B5E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34326" y="5488345"/>
            <a:ext cx="392235" cy="392235"/>
          </a:xfrm>
          <a:prstGeom prst="rect">
            <a:avLst/>
          </a:prstGeom>
        </p:spPr>
      </p:pic>
      <p:pic>
        <p:nvPicPr>
          <p:cNvPr id="45" name="Online Media 49" descr="noise_mix_1">
            <a:hlinkClick r:id="" action="ppaction://media"/>
            <a:extLst>
              <a:ext uri="{FF2B5EF4-FFF2-40B4-BE49-F238E27FC236}">
                <a16:creationId xmlns="" xmlns:a16="http://schemas.microsoft.com/office/drawing/2014/main" id="{58357AAE-7799-D248-8C89-A498034D29C6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8725" y="4698552"/>
            <a:ext cx="389197" cy="389197"/>
          </a:xfrm>
          <a:prstGeom prst="rect">
            <a:avLst/>
          </a:prstGeom>
        </p:spPr>
      </p:pic>
      <p:pic>
        <p:nvPicPr>
          <p:cNvPr id="46" name="Online Media 50" descr="noise_mix_2">
            <a:hlinkClick r:id="" action="ppaction://media"/>
            <a:extLst>
              <a:ext uri="{FF2B5EF4-FFF2-40B4-BE49-F238E27FC236}">
                <a16:creationId xmlns="" xmlns:a16="http://schemas.microsoft.com/office/drawing/2014/main" id="{F511CB26-54E6-6545-9AD8-DCE700E44F5B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8725" y="4317344"/>
            <a:ext cx="389197" cy="389197"/>
          </a:xfrm>
          <a:prstGeom prst="rect">
            <a:avLst/>
          </a:prstGeom>
        </p:spPr>
      </p:pic>
      <p:pic>
        <p:nvPicPr>
          <p:cNvPr id="47" name="Online Media 51" descr="mix">
            <a:hlinkClick r:id="" action="ppaction://media"/>
            <a:extLst>
              <a:ext uri="{FF2B5EF4-FFF2-40B4-BE49-F238E27FC236}">
                <a16:creationId xmlns="" xmlns:a16="http://schemas.microsoft.com/office/drawing/2014/main" id="{7E62C33C-97C9-314D-9696-51DDA801C88A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52368" y="4529864"/>
            <a:ext cx="389197" cy="389197"/>
          </a:xfrm>
          <a:prstGeom prst="rect">
            <a:avLst/>
          </a:prstGeom>
        </p:spPr>
      </p:pic>
      <p:pic>
        <p:nvPicPr>
          <p:cNvPr id="48" name="Online Media 52" descr="s1">
            <a:hlinkClick r:id="" action="ppaction://media"/>
            <a:extLst>
              <a:ext uri="{FF2B5EF4-FFF2-40B4-BE49-F238E27FC236}">
                <a16:creationId xmlns="" xmlns:a16="http://schemas.microsoft.com/office/drawing/2014/main" id="{825D7C1B-A20E-ED4B-96C0-0958F8804A05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30684" y="4724462"/>
            <a:ext cx="389197" cy="389197"/>
          </a:xfrm>
          <a:prstGeom prst="rect">
            <a:avLst/>
          </a:prstGeom>
        </p:spPr>
      </p:pic>
      <p:pic>
        <p:nvPicPr>
          <p:cNvPr id="49" name="Online Media 53" descr="s2">
            <a:hlinkClick r:id="" action="ppaction://media"/>
            <a:extLst>
              <a:ext uri="{FF2B5EF4-FFF2-40B4-BE49-F238E27FC236}">
                <a16:creationId xmlns="" xmlns:a16="http://schemas.microsoft.com/office/drawing/2014/main" id="{7A5C1BB1-23F7-E549-A265-C6520F7CBD06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7979" y="4335265"/>
            <a:ext cx="389197" cy="3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3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6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3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IBM illustration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47713" y="1295400"/>
            <a:ext cx="3703637" cy="2232025"/>
            <a:chOff x="432" y="1344"/>
            <a:chExt cx="2333" cy="1406"/>
          </a:xfrm>
        </p:grpSpPr>
        <p:pic>
          <p:nvPicPr>
            <p:cNvPr id="13328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344"/>
              <a:ext cx="2333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targ2110.wav">
              <a:hlinkClick r:id="" action="ppaction://media"/>
            </p:cNvPr>
            <p:cNvPicPr>
              <a:picLocks noChangeAspect="1" noChangeArrowheads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968"/>
              <a:ext cx="1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4876800" y="1295400"/>
            <a:ext cx="3703638" cy="2230438"/>
            <a:chOff x="3033" y="1344"/>
            <a:chExt cx="2333" cy="1405"/>
          </a:xfrm>
        </p:grpSpPr>
        <p:pic>
          <p:nvPicPr>
            <p:cNvPr id="13326" name="Picture 7"/>
            <p:cNvPicPr preferRelativeResize="0"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" y="1344"/>
              <a:ext cx="2333" cy="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intr2110.wav">
              <a:hlinkClick r:id="" action="ppaction://media"/>
            </p:cNvPr>
            <p:cNvPicPr>
              <a:picLocks noChangeAspect="1" noChangeArrowheads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" y="1968"/>
              <a:ext cx="1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762000" y="3657600"/>
            <a:ext cx="3702050" cy="2220913"/>
            <a:chOff x="432" y="2827"/>
            <a:chExt cx="2332" cy="1399"/>
          </a:xfrm>
        </p:grpSpPr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432" y="2827"/>
              <a:ext cx="2332" cy="1399"/>
              <a:chOff x="432" y="2832"/>
              <a:chExt cx="2332" cy="1405"/>
            </a:xfrm>
          </p:grpSpPr>
          <p:pic>
            <p:nvPicPr>
              <p:cNvPr id="13324" name="Picture 11"/>
              <p:cNvPicPr preferRelativeResize="0"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2832"/>
                <a:ext cx="2332" cy="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mixt2110.wav">
                <a:hlinkClick r:id="" action="ppaction://media"/>
              </p:cNvPr>
              <p:cNvPicPr>
                <a:picLocks noChangeAspect="1" noChangeArrowheads="1"/>
              </p:cNvPicPr>
              <p:nvPr>
                <a:audioFile r:link="rId6"/>
                <p:extLst>
                  <p:ext uri="{DAA4B4D4-6D71-4841-9C94-3DE7FCFB9230}">
                    <p14:media xmlns:p14="http://schemas.microsoft.com/office/powerpoint/2010/main" r:embed="rId5"/>
                  </p:ext>
                </p:ext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2" y="3408"/>
                <a:ext cx="15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3" name="Picture 13"/>
            <p:cNvPicPr preferRelativeResize="0"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2936"/>
              <a:ext cx="1808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0270" name="Picture 14"/>
          <p:cNvPicPr preferRelativeResize="0"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830638"/>
            <a:ext cx="28702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876800" y="3657600"/>
            <a:ext cx="3702050" cy="2217738"/>
            <a:chOff x="3053" y="2827"/>
            <a:chExt cx="2332" cy="1397"/>
          </a:xfrm>
        </p:grpSpPr>
        <p:pic>
          <p:nvPicPr>
            <p:cNvPr id="13320" name="Picture 16"/>
            <p:cNvPicPr preferRelativeResize="0"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" y="2827"/>
              <a:ext cx="2332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resu2110.wav">
              <a:hlinkClick r:id="" action="ppaction://media"/>
            </p:cNvPr>
            <p:cNvPicPr>
              <a:picLocks noChangeAspect="1" noChangeArrowheads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" y="3456"/>
              <a:ext cx="1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2" name="eng_est_enhanced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71752" y="6003157"/>
            <a:ext cx="467896" cy="4678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49CEFBA-36CB-2F4E-B2DA-0DB4449F3291}"/>
              </a:ext>
            </a:extLst>
          </p:cNvPr>
          <p:cNvSpPr/>
          <p:nvPr/>
        </p:nvSpPr>
        <p:spPr>
          <a:xfrm>
            <a:off x="5674440" y="6006645"/>
            <a:ext cx="1757520" cy="4835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Deep CASA</a:t>
            </a:r>
          </a:p>
        </p:txBody>
      </p:sp>
    </p:spTree>
    <p:extLst>
      <p:ext uri="{BB962C8B-B14F-4D97-AF65-F5344CB8AC3E}">
        <p14:creationId xmlns:p14="http://schemas.microsoft.com/office/powerpoint/2010/main" val="14083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674DC9-4784-4A6A-BBC8-78BB9EEAEC1D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 b="0" dirty="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Multi-speaker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38700"/>
              </a:xfrm>
            </p:spPr>
            <p:txBody>
              <a:bodyPr/>
              <a:lstStyle/>
              <a:p>
                <a:r>
                  <a:rPr lang="en-US" dirty="0" smtClean="0"/>
                  <a:t>Extension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concurrent speakers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straightforward in deep CASA</a:t>
                </a:r>
              </a:p>
              <a:p>
                <a:pPr lvl="1"/>
                <a:r>
                  <a:rPr lang="en-US" dirty="0" smtClean="0"/>
                  <a:t>Works </a:t>
                </a:r>
                <a:r>
                  <a:rPr lang="en-US" dirty="0"/>
                  <a:t>well for speech mixtures with up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speakers even without the prior knowledge about the </a:t>
                </a:r>
                <a:r>
                  <a:rPr lang="en-US" dirty="0" smtClean="0"/>
                  <a:t>speaker number</a:t>
                </a:r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  The following methods </a:t>
                </a:r>
                <a:r>
                  <a:rPr lang="en-US" dirty="0"/>
                  <a:t>are trained and tested on WSJ0-3mix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63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38700"/>
              </a:xfrm>
              <a:blipFill rotWithShape="0">
                <a:blip r:embed="rId2"/>
                <a:stretch>
                  <a:fillRect l="-1448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F3A6F2-5F33-3547-87A6-14A3B5BB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43" y="3406799"/>
            <a:ext cx="7774702" cy="26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Three-speaker </a:t>
            </a:r>
            <a:r>
              <a:rPr lang="en-US" altLang="zh-CN" dirty="0">
                <a:ea typeface="宋体" pitchFamily="2" charset="-122"/>
              </a:rPr>
              <a:t>separation demos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09600" y="1707958"/>
            <a:ext cx="7982801" cy="4112740"/>
          </a:xfrm>
          <a:prstGeom prst="rect">
            <a:avLst/>
          </a:prstGeom>
        </p:spPr>
      </p:pic>
      <p:pic>
        <p:nvPicPr>
          <p:cNvPr id="71" name="Online Media 7" descr="440c020p_0.73342_050o020g_-0.73342_422c0201_0">
            <a:hlinkClick r:id="" action="ppaction://media"/>
            <a:extLst>
              <a:ext uri="{FF2B5EF4-FFF2-40B4-BE49-F238E27FC236}">
                <a16:creationId xmlns:a16="http://schemas.microsoft.com/office/drawing/2014/main" xmlns="" id="{B6E40B38-3E06-9040-A6C1-1ADC418D0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9646" y="3274465"/>
            <a:ext cx="548640" cy="548640"/>
          </a:xfrm>
          <a:prstGeom prst="rect">
            <a:avLst/>
          </a:prstGeom>
        </p:spPr>
      </p:pic>
      <p:pic>
        <p:nvPicPr>
          <p:cNvPr id="72" name="Online Media 8" descr="440c020p_0.73342_050o020g_-0.73342_422c0201_0_1">
            <a:hlinkClick r:id="" action="ppaction://media"/>
            <a:extLst>
              <a:ext uri="{FF2B5EF4-FFF2-40B4-BE49-F238E27FC236}">
                <a16:creationId xmlns:a16="http://schemas.microsoft.com/office/drawing/2014/main" xmlns="" id="{016F3637-D197-2640-871E-B861AE6E85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36507" y="2630709"/>
            <a:ext cx="548640" cy="548640"/>
          </a:xfrm>
          <a:prstGeom prst="rect">
            <a:avLst/>
          </a:prstGeom>
        </p:spPr>
      </p:pic>
      <p:pic>
        <p:nvPicPr>
          <p:cNvPr id="73" name="Online Media 9" descr="440c020p_0.73342_050o020g_-0.73342_422c0201_0_2">
            <a:hlinkClick r:id="" action="ppaction://media"/>
            <a:extLst>
              <a:ext uri="{FF2B5EF4-FFF2-40B4-BE49-F238E27FC236}">
                <a16:creationId xmlns:a16="http://schemas.microsoft.com/office/drawing/2014/main" xmlns="" id="{9015760F-A5B9-5D48-AEC5-396585963CE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29250" y="3155219"/>
            <a:ext cx="548640" cy="548640"/>
          </a:xfrm>
          <a:prstGeom prst="rect">
            <a:avLst/>
          </a:prstGeom>
        </p:spPr>
      </p:pic>
      <p:pic>
        <p:nvPicPr>
          <p:cNvPr id="74" name="Online Media 15" descr="440c020p_0.73342_050o020g_-0.73342_422c0201_0_3">
            <a:hlinkClick r:id="" action="ppaction://media"/>
            <a:extLst>
              <a:ext uri="{FF2B5EF4-FFF2-40B4-BE49-F238E27FC236}">
                <a16:creationId xmlns:a16="http://schemas.microsoft.com/office/drawing/2014/main" xmlns="" id="{601ED2D7-28A8-C04F-A93E-1610AB9F3EC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38231" y="3703463"/>
            <a:ext cx="548640" cy="548640"/>
          </a:xfrm>
          <a:prstGeom prst="rect">
            <a:avLst/>
          </a:prstGeom>
        </p:spPr>
      </p:pic>
      <p:pic>
        <p:nvPicPr>
          <p:cNvPr id="75" name="Online Media 16" descr="447o0311_1.3841_440o0311_-1.3841_446c020e_0">
            <a:hlinkClick r:id="" action="ppaction://media"/>
            <a:extLst>
              <a:ext uri="{FF2B5EF4-FFF2-40B4-BE49-F238E27FC236}">
                <a16:creationId xmlns:a16="http://schemas.microsoft.com/office/drawing/2014/main" xmlns="" id="{C4742B6C-6AAC-E04E-86B0-4336D07B6D2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60651" y="4765635"/>
            <a:ext cx="548640" cy="548640"/>
          </a:xfrm>
          <a:prstGeom prst="rect">
            <a:avLst/>
          </a:prstGeom>
        </p:spPr>
      </p:pic>
      <p:pic>
        <p:nvPicPr>
          <p:cNvPr id="76" name="Online Media 17" descr="447o0311_1.3841_440o0311_-1.3841_446c020e_0_1">
            <a:hlinkClick r:id="" action="ppaction://media"/>
            <a:extLst>
              <a:ext uri="{FF2B5EF4-FFF2-40B4-BE49-F238E27FC236}">
                <a16:creationId xmlns:a16="http://schemas.microsoft.com/office/drawing/2014/main" xmlns="" id="{3F9621AB-2AE8-C646-990C-1572E099DE4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23037" y="4289621"/>
            <a:ext cx="548640" cy="548640"/>
          </a:xfrm>
          <a:prstGeom prst="rect">
            <a:avLst/>
          </a:prstGeom>
        </p:spPr>
      </p:pic>
      <p:pic>
        <p:nvPicPr>
          <p:cNvPr id="77" name="Online Media 18" descr="447o0311_1.3841_440o0311_-1.3841_446c020e_0_2">
            <a:hlinkClick r:id="" action="ppaction://media"/>
            <a:extLst>
              <a:ext uri="{FF2B5EF4-FFF2-40B4-BE49-F238E27FC236}">
                <a16:creationId xmlns:a16="http://schemas.microsoft.com/office/drawing/2014/main" xmlns="" id="{D91D36EB-85A1-7C41-B9DF-9F6CFDC1965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23037" y="4785513"/>
            <a:ext cx="548640" cy="548640"/>
          </a:xfrm>
          <a:prstGeom prst="rect">
            <a:avLst/>
          </a:prstGeom>
        </p:spPr>
      </p:pic>
      <p:pic>
        <p:nvPicPr>
          <p:cNvPr id="78" name="Online Media 19" descr="447o0311_1.3841_440o0311_-1.3841_446c020e_0_3">
            <a:hlinkClick r:id="" action="ppaction://media"/>
            <a:extLst>
              <a:ext uri="{FF2B5EF4-FFF2-40B4-BE49-F238E27FC236}">
                <a16:creationId xmlns:a16="http://schemas.microsoft.com/office/drawing/2014/main" xmlns="" id="{42C54C61-5003-7B4A-95A7-9EE9BCFA62A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36507" y="5307302"/>
            <a:ext cx="548640" cy="548640"/>
          </a:xfrm>
          <a:prstGeom prst="rect">
            <a:avLst/>
          </a:prstGeom>
        </p:spPr>
      </p:pic>
      <p:pic>
        <p:nvPicPr>
          <p:cNvPr id="79" name="Online Media 20" descr="447o0311_1.3841_440o0311_-1.3841_446c020e_0_c1">
            <a:hlinkClick r:id="" action="ppaction://media"/>
            <a:extLst>
              <a:ext uri="{FF2B5EF4-FFF2-40B4-BE49-F238E27FC236}">
                <a16:creationId xmlns:a16="http://schemas.microsoft.com/office/drawing/2014/main" xmlns="" id="{F058BA3D-14A9-AA49-9E68-5EDB5E7338C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61325" y="5307302"/>
            <a:ext cx="548640" cy="548640"/>
          </a:xfrm>
          <a:prstGeom prst="rect">
            <a:avLst/>
          </a:prstGeom>
        </p:spPr>
      </p:pic>
      <p:pic>
        <p:nvPicPr>
          <p:cNvPr id="80" name="Online Media 21" descr="447o0311_1.3841_440o0311_-1.3841_446c020e_0_c2">
            <a:hlinkClick r:id="" action="ppaction://media"/>
            <a:extLst>
              <a:ext uri="{FF2B5EF4-FFF2-40B4-BE49-F238E27FC236}">
                <a16:creationId xmlns:a16="http://schemas.microsoft.com/office/drawing/2014/main" xmlns="" id="{8D6EF3A8-C9D4-4949-8031-0F3A6D1F462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61325" y="4291820"/>
            <a:ext cx="548640" cy="548640"/>
          </a:xfrm>
          <a:prstGeom prst="rect">
            <a:avLst/>
          </a:prstGeom>
        </p:spPr>
      </p:pic>
      <p:pic>
        <p:nvPicPr>
          <p:cNvPr id="81" name="Online Media 22" descr="447o0311_1.3841_440o0311_-1.3841_446c020e_0_c3">
            <a:hlinkClick r:id="" action="ppaction://media"/>
            <a:extLst>
              <a:ext uri="{FF2B5EF4-FFF2-40B4-BE49-F238E27FC236}">
                <a16:creationId xmlns:a16="http://schemas.microsoft.com/office/drawing/2014/main" xmlns="" id="{E5FF23E5-E40A-6748-BF60-ED0670636AF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61325" y="4801131"/>
            <a:ext cx="548640" cy="548640"/>
          </a:xfrm>
          <a:prstGeom prst="rect">
            <a:avLst/>
          </a:prstGeom>
        </p:spPr>
      </p:pic>
      <p:pic>
        <p:nvPicPr>
          <p:cNvPr id="82" name="Online Media 23" descr="440c020p_0.73342_050o020g_-0.73342_422c0201_0_c1">
            <a:hlinkClick r:id="" action="ppaction://media"/>
            <a:extLst>
              <a:ext uri="{FF2B5EF4-FFF2-40B4-BE49-F238E27FC236}">
                <a16:creationId xmlns:a16="http://schemas.microsoft.com/office/drawing/2014/main" xmlns="" id="{12BED34A-E81F-C140-B953-A21E0FFDC73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64137" y="3155219"/>
            <a:ext cx="548640" cy="548640"/>
          </a:xfrm>
          <a:prstGeom prst="rect">
            <a:avLst/>
          </a:prstGeom>
        </p:spPr>
      </p:pic>
      <p:pic>
        <p:nvPicPr>
          <p:cNvPr id="83" name="Online Media 24" descr="440c020p_0.73342_050o020g_-0.73342_422c0201_0_c2">
            <a:hlinkClick r:id="" action="ppaction://media"/>
            <a:extLst>
              <a:ext uri="{FF2B5EF4-FFF2-40B4-BE49-F238E27FC236}">
                <a16:creationId xmlns:a16="http://schemas.microsoft.com/office/drawing/2014/main" xmlns="" id="{466726CA-700E-B644-B012-CF53D1C969F5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62732" y="2606579"/>
            <a:ext cx="548640" cy="548640"/>
          </a:xfrm>
          <a:prstGeom prst="rect">
            <a:avLst/>
          </a:prstGeom>
        </p:spPr>
      </p:pic>
      <p:pic>
        <p:nvPicPr>
          <p:cNvPr id="84" name="Online Media 25" descr="440c020p_0.73342_050o020g_-0.73342_422c0201_0_c3">
            <a:hlinkClick r:id="" action="ppaction://media"/>
            <a:extLst>
              <a:ext uri="{FF2B5EF4-FFF2-40B4-BE49-F238E27FC236}">
                <a16:creationId xmlns:a16="http://schemas.microsoft.com/office/drawing/2014/main" xmlns="" id="{FB37E015-82B4-5B41-B84B-16C1FD7E29C1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62732" y="3697399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599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787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674DC9-4784-4A6A-BBC8-78BB9EEAEC1D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 b="0" dirty="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A solution in sight for cocktail party problem?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838700"/>
          </a:xfrm>
        </p:spPr>
        <p:txBody>
          <a:bodyPr/>
          <a:lstStyle/>
          <a:p>
            <a:r>
              <a:rPr lang="en-US" altLang="en-US" sz="2400" smtClean="0"/>
              <a:t>What does a solution to the cocktail party problem look like?</a:t>
            </a:r>
          </a:p>
          <a:p>
            <a:pPr lvl="1"/>
            <a:r>
              <a:rPr lang="en-US" altLang="en-US" sz="2000" smtClean="0"/>
              <a:t>A system that achieves human auditory analysis performance in all listening situations (Wang &amp; Brown’06)</a:t>
            </a:r>
          </a:p>
          <a:p>
            <a:r>
              <a:rPr lang="en-US" altLang="en-US" sz="2400" smtClean="0"/>
              <a:t>An automatic speech recognition (ASR) system that matches the human speech recognition performance in all noisy environments</a:t>
            </a:r>
          </a:p>
          <a:p>
            <a:pPr lvl="1"/>
            <a:r>
              <a:rPr lang="en-US" altLang="en-US" sz="2000" smtClean="0"/>
              <a:t>Dependency on ASR</a:t>
            </a:r>
          </a:p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9489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B03CB8-6ED5-4C31-B7B1-F255286D0146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 b="0" dirty="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A solution in sight (cont.)?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4211638" cy="4838700"/>
          </a:xfrm>
        </p:spPr>
        <p:txBody>
          <a:bodyPr/>
          <a:lstStyle/>
          <a:p>
            <a:r>
              <a:rPr lang="en-US" altLang="en-US" sz="2400" smtClean="0"/>
              <a:t>A speech separation system that helps hearing-impaired listeners to achieve the same level of speech intelligibility as normal-hearing listeners in </a:t>
            </a:r>
            <a:r>
              <a:rPr lang="en-US" altLang="en-US" sz="2400" i="1" smtClean="0"/>
              <a:t>all noisy environments</a:t>
            </a:r>
          </a:p>
          <a:p>
            <a:pPr lvl="1"/>
            <a:r>
              <a:rPr lang="en-US" altLang="en-US" sz="2000" smtClean="0"/>
              <a:t>This is my current working definition – see my IEEE Spectrum cover story in March, 2017</a:t>
            </a:r>
          </a:p>
          <a:p>
            <a:endParaRPr lang="en-US" altLang="en-US" sz="2400" smtClean="0"/>
          </a:p>
        </p:txBody>
      </p:sp>
      <p:pic>
        <p:nvPicPr>
          <p:cNvPr id="512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71600"/>
            <a:ext cx="332422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2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9DE117-C2A3-42ED-BDD2-E499332F6B31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 b="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Conclusion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838700"/>
          </a:xfrm>
        </p:spPr>
        <p:txBody>
          <a:bodyPr/>
          <a:lstStyle/>
          <a:p>
            <a:r>
              <a:rPr lang="en-US" altLang="en-US" sz="2400" dirty="0" smtClean="0"/>
              <a:t>Formulation of the cocktail party problem as mask estimation enables the use of supervised learning</a:t>
            </a:r>
          </a:p>
          <a:p>
            <a:pPr lvl="1"/>
            <a:r>
              <a:rPr lang="en-US" altLang="en-US" sz="2000" dirty="0" smtClean="0"/>
              <a:t>Supervised separation has yielded the first demonstrations of speech intelligibility improvement in noise and interfering speech in reverberation</a:t>
            </a:r>
          </a:p>
          <a:p>
            <a:r>
              <a:rPr lang="en-US" altLang="en-US" dirty="0" smtClean="0"/>
              <a:t>A </a:t>
            </a:r>
            <a:r>
              <a:rPr lang="en-US" dirty="0" smtClean="0">
                <a:cs typeface="Calibri"/>
              </a:rPr>
              <a:t>deep </a:t>
            </a:r>
            <a:r>
              <a:rPr lang="en-US" dirty="0">
                <a:cs typeface="Calibri"/>
              </a:rPr>
              <a:t>CASA framework for talker-independent speaker separation</a:t>
            </a:r>
          </a:p>
          <a:p>
            <a:pPr lvl="1"/>
            <a:r>
              <a:rPr lang="en-US" dirty="0" smtClean="0">
                <a:cs typeface="Calibri"/>
              </a:rPr>
              <a:t>Simultaneous and sequential grouping mechanisms </a:t>
            </a:r>
            <a:r>
              <a:rPr lang="en-US" dirty="0">
                <a:cs typeface="Calibri"/>
              </a:rPr>
              <a:t>have been realized in a deep learning model</a:t>
            </a:r>
          </a:p>
          <a:p>
            <a:pPr lvl="1"/>
            <a:r>
              <a:rPr lang="en-US" dirty="0">
                <a:cs typeface="Calibri"/>
              </a:rPr>
              <a:t>State-of-the-art performance </a:t>
            </a:r>
            <a:r>
              <a:rPr lang="en-US" dirty="0" smtClean="0">
                <a:cs typeface="Calibri"/>
              </a:rPr>
              <a:t>in separating multi-speaker mixtures</a:t>
            </a:r>
          </a:p>
          <a:p>
            <a:pPr lvl="1"/>
            <a:r>
              <a:rPr lang="en-US" dirty="0" smtClean="0">
                <a:cs typeface="Calibri"/>
              </a:rPr>
              <a:t>Source code will be released soon</a:t>
            </a:r>
            <a:endParaRPr lang="en-US" dirty="0">
              <a:cs typeface="Calibri"/>
            </a:endParaRPr>
          </a:p>
          <a:p>
            <a:r>
              <a:rPr lang="en-US" altLang="en-US" sz="2400" dirty="0" smtClean="0"/>
              <a:t>The cocktail party problem is within reach</a:t>
            </a: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694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Sources of intrusion and distortion</a:t>
            </a:r>
          </a:p>
        </p:txBody>
      </p:sp>
      <p:pic>
        <p:nvPicPr>
          <p:cNvPr id="5125" name="Picture 3" descr="m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43400"/>
            <a:ext cx="692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2251075" y="2286000"/>
            <a:ext cx="5133975" cy="2362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7" name="Group 5"/>
          <p:cNvGrpSpPr>
            <a:grpSpLocks/>
          </p:cNvGrpSpPr>
          <p:nvPr/>
        </p:nvGrpSpPr>
        <p:grpSpPr bwMode="auto">
          <a:xfrm>
            <a:off x="5453063" y="2286000"/>
            <a:ext cx="2482850" cy="2286000"/>
            <a:chOff x="3721" y="1440"/>
            <a:chExt cx="1695" cy="1440"/>
          </a:xfrm>
        </p:grpSpPr>
        <p:sp>
          <p:nvSpPr>
            <p:cNvPr id="5140" name="Text Box 6"/>
            <p:cNvSpPr txBox="1">
              <a:spLocks noChangeArrowheads="1"/>
            </p:cNvSpPr>
            <p:nvPr/>
          </p:nvSpPr>
          <p:spPr bwMode="auto">
            <a:xfrm>
              <a:off x="3721" y="1440"/>
              <a:ext cx="169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additive noise </a:t>
              </a:r>
              <a:r>
                <a:rPr lang="en-US" altLang="zh-CN" sz="2000" b="0">
                  <a:latin typeface="Arial" charset="0"/>
                  <a:ea typeface="宋体" pitchFamily="2" charset="-122"/>
                </a:rPr>
                <a:t>from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latin typeface="Arial" charset="0"/>
                  <a:ea typeface="宋体" pitchFamily="2" charset="-122"/>
                </a:rPr>
                <a:t>other sound sources</a:t>
              </a:r>
            </a:p>
          </p:txBody>
        </p:sp>
        <p:sp>
          <p:nvSpPr>
            <p:cNvPr id="5141" name="Line 7"/>
            <p:cNvSpPr>
              <a:spLocks noChangeShapeType="1"/>
            </p:cNvSpPr>
            <p:nvPr/>
          </p:nvSpPr>
          <p:spPr bwMode="auto">
            <a:xfrm>
              <a:off x="4608" y="1920"/>
              <a:ext cx="480" cy="9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5486400" y="4943475"/>
            <a:ext cx="182880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616450" y="5030788"/>
            <a:ext cx="9144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3657600" y="4213225"/>
            <a:ext cx="3767138" cy="1524000"/>
            <a:chOff x="2448" y="2640"/>
            <a:chExt cx="2571" cy="960"/>
          </a:xfrm>
        </p:grpSpPr>
        <p:grpSp>
          <p:nvGrpSpPr>
            <p:cNvPr id="5135" name="Group 11"/>
            <p:cNvGrpSpPr>
              <a:grpSpLocks/>
            </p:cNvGrpSpPr>
            <p:nvPr/>
          </p:nvGrpSpPr>
          <p:grpSpPr bwMode="auto">
            <a:xfrm>
              <a:off x="3189" y="2976"/>
              <a:ext cx="1830" cy="624"/>
              <a:chOff x="3189" y="2976"/>
              <a:chExt cx="1830" cy="624"/>
            </a:xfrm>
          </p:grpSpPr>
          <p:sp>
            <p:nvSpPr>
              <p:cNvPr id="5137" name="Line 12"/>
              <p:cNvSpPr>
                <a:spLocks noChangeShapeType="1"/>
              </p:cNvSpPr>
              <p:nvPr/>
            </p:nvSpPr>
            <p:spPr bwMode="auto">
              <a:xfrm flipV="1">
                <a:off x="4683" y="3072"/>
                <a:ext cx="336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Line 13"/>
              <p:cNvSpPr>
                <a:spLocks noChangeShapeType="1"/>
              </p:cNvSpPr>
              <p:nvPr/>
            </p:nvSpPr>
            <p:spPr bwMode="auto">
              <a:xfrm>
                <a:off x="4224" y="2976"/>
                <a:ext cx="480" cy="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Line 14"/>
              <p:cNvSpPr>
                <a:spLocks noChangeShapeType="1"/>
              </p:cNvSpPr>
              <p:nvPr/>
            </p:nvSpPr>
            <p:spPr bwMode="auto">
              <a:xfrm flipH="1">
                <a:off x="3189" y="2976"/>
                <a:ext cx="1056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6" name="Text Box 15"/>
            <p:cNvSpPr txBox="1">
              <a:spLocks noChangeArrowheads="1"/>
            </p:cNvSpPr>
            <p:nvPr/>
          </p:nvSpPr>
          <p:spPr bwMode="auto">
            <a:xfrm>
              <a:off x="2448" y="2640"/>
              <a:ext cx="158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reverberation</a:t>
              </a:r>
              <a:r>
                <a:rPr lang="en-US" altLang="zh-CN" sz="2000" b="0">
                  <a:solidFill>
                    <a:schemeClr val="tx1"/>
                  </a:solidFill>
                  <a:latin typeface="Arial" charset="0"/>
                  <a:ea typeface="宋体" pitchFamily="2" charset="-122"/>
                </a:rPr>
                <a:t> </a:t>
              </a:r>
              <a:r>
                <a:rPr lang="en-US" altLang="zh-CN" sz="2000" b="0">
                  <a:latin typeface="Arial" charset="0"/>
                  <a:ea typeface="宋体" pitchFamily="2" charset="-122"/>
                </a:rPr>
                <a:t>from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latin typeface="Arial" charset="0"/>
                  <a:ea typeface="宋体" pitchFamily="2" charset="-122"/>
                </a:rPr>
                <a:t>surface reflections</a:t>
              </a:r>
              <a:endParaRPr lang="en-US" altLang="zh-CN" sz="2400" b="0">
                <a:ea typeface="宋体" pitchFamily="2" charset="-122"/>
              </a:endParaRPr>
            </a:p>
          </p:txBody>
        </p:sp>
      </p:grpSp>
      <p:grpSp>
        <p:nvGrpSpPr>
          <p:cNvPr id="5131" name="Group 16"/>
          <p:cNvGrpSpPr>
            <a:grpSpLocks/>
          </p:cNvGrpSpPr>
          <p:nvPr/>
        </p:nvGrpSpPr>
        <p:grpSpPr bwMode="auto">
          <a:xfrm>
            <a:off x="3228975" y="2736850"/>
            <a:ext cx="1968500" cy="847725"/>
            <a:chOff x="2203" y="1724"/>
            <a:chExt cx="1344" cy="534"/>
          </a:xfrm>
        </p:grpSpPr>
        <p:sp>
          <p:nvSpPr>
            <p:cNvPr id="5133" name="Rectangle 17"/>
            <p:cNvSpPr>
              <a:spLocks noChangeArrowheads="1"/>
            </p:cNvSpPr>
            <p:nvPr/>
          </p:nvSpPr>
          <p:spPr bwMode="auto">
            <a:xfrm rot="1336756">
              <a:off x="2215" y="1724"/>
              <a:ext cx="1232" cy="53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 sz="2400" b="0"/>
            </a:p>
          </p:txBody>
        </p:sp>
        <p:sp>
          <p:nvSpPr>
            <p:cNvPr id="5134" name="Text Box 18"/>
            <p:cNvSpPr txBox="1">
              <a:spLocks noChangeArrowheads="1"/>
            </p:cNvSpPr>
            <p:nvPr/>
          </p:nvSpPr>
          <p:spPr bwMode="auto">
            <a:xfrm rot="1354196">
              <a:off x="2203" y="1788"/>
              <a:ext cx="13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solidFill>
                    <a:srgbClr val="FF3300"/>
                  </a:solidFill>
                  <a:ea typeface="宋体" pitchFamily="2" charset="-122"/>
                </a:rPr>
                <a:t>channel       distortion</a:t>
              </a:r>
              <a:endParaRPr lang="en-US" altLang="zh-CN" sz="2400" b="0">
                <a:solidFill>
                  <a:schemeClr val="tx1"/>
                </a:solidFill>
                <a:ea typeface="宋体" pitchFamily="2" charset="-122"/>
              </a:endParaRPr>
            </a:p>
          </p:txBody>
        </p:sp>
      </p:grpSp>
      <p:pic>
        <p:nvPicPr>
          <p:cNvPr id="5132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1371600" cy="939800"/>
          </a:xfrm>
          <a:solidFill>
            <a:schemeClr val="tx1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17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5734D8-585A-4A84-BA63-2918C748A706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b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Cocktail party problem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4714875"/>
          </a:xfrm>
        </p:spPr>
        <p:txBody>
          <a:bodyPr/>
          <a:lstStyle/>
          <a:p>
            <a:r>
              <a:rPr lang="en-US" altLang="zh-CN" sz="2400" dirty="0" smtClean="0">
                <a:ea typeface="宋体" panose="02010600030101010101" pitchFamily="2" charset="-122"/>
              </a:rPr>
              <a:t>Term coined by Cherry</a:t>
            </a:r>
            <a:endParaRPr lang="en-US" altLang="zh-CN" sz="3500" dirty="0" smtClean="0">
              <a:ea typeface="宋体" panose="02010600030101010101" pitchFamily="2" charset="-122"/>
            </a:endParaRPr>
          </a:p>
          <a:p>
            <a:pPr lvl="1"/>
            <a:r>
              <a:rPr lang="en-US" altLang="zh-CN" sz="2000" dirty="0" smtClean="0">
                <a:ea typeface="宋体" panose="02010600030101010101" pitchFamily="2" charset="-122"/>
              </a:rPr>
              <a:t>“One of our most important faculties is our ability to listen to, and follow, one speaker in the presence of others. This is such a common experience that we may take it for granted; we may call it ‘the cocktail party problem.’ No machine has been constructed to do just that.” (Cherry, 1957)</a:t>
            </a:r>
          </a:p>
          <a:p>
            <a:pPr>
              <a:buSzPct val="50000"/>
              <a:buFont typeface="Monotype Sorts" pitchFamily="2" charset="2"/>
              <a:buChar char="l"/>
            </a:pPr>
            <a:r>
              <a:rPr lang="en-US" altLang="zh-CN" sz="2400" dirty="0" smtClean="0">
                <a:ea typeface="宋体" panose="02010600030101010101" pitchFamily="2" charset="-122"/>
              </a:rPr>
              <a:t>Speech separation problem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dirty="0" smtClean="0"/>
              <a:t>Speech enhancement: speech-</a:t>
            </a:r>
            <a:r>
              <a:rPr lang="en-US" altLang="en-US" dirty="0" err="1" smtClean="0"/>
              <a:t>nonspeech</a:t>
            </a:r>
            <a:r>
              <a:rPr lang="en-US" altLang="en-US" dirty="0" smtClean="0"/>
              <a:t> separation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dirty="0" smtClean="0"/>
              <a:t>Speaker separation: multi-talker separation</a:t>
            </a:r>
            <a:endParaRPr lang="en-US" altLang="en-US" dirty="0"/>
          </a:p>
          <a:p>
            <a:pPr lvl="1">
              <a:buSzPct val="50000"/>
              <a:buFont typeface="Monotype Sorts" pitchFamily="2" charset="2"/>
              <a:buChar char="l"/>
            </a:pPr>
            <a:endParaRPr lang="en-US" altLang="zh-CN" sz="2000" dirty="0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49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143000"/>
            <a:ext cx="62579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Human performance in different interferences 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994400" y="5843588"/>
            <a:ext cx="2855913" cy="307975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1400" b="0" dirty="0" smtClean="0">
                <a:ea typeface="宋体" pitchFamily="2" charset="-122"/>
              </a:rPr>
              <a:t>Source: Wang </a:t>
            </a:r>
            <a:r>
              <a:rPr lang="en-US" altLang="zh-CN" sz="1400" b="0" dirty="0">
                <a:ea typeface="宋体" pitchFamily="2" charset="-122"/>
              </a:rPr>
              <a:t>&amp;</a:t>
            </a:r>
            <a:r>
              <a:rPr lang="en-US" altLang="zh-CN" sz="1400" b="0" dirty="0" smtClean="0">
                <a:ea typeface="宋体" pitchFamily="2" charset="-122"/>
              </a:rPr>
              <a:t> Brown (2006)</a:t>
            </a:r>
          </a:p>
        </p:txBody>
      </p:sp>
      <p:sp>
        <p:nvSpPr>
          <p:cNvPr id="8199" name="Line 5"/>
          <p:cNvSpPr>
            <a:spLocks noChangeShapeType="1"/>
          </p:cNvSpPr>
          <p:nvPr/>
        </p:nvSpPr>
        <p:spPr bwMode="auto">
          <a:xfrm flipV="1">
            <a:off x="3222625" y="3240088"/>
            <a:ext cx="2111375" cy="95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7365999" y="3821113"/>
            <a:ext cx="16010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0" dirty="0" smtClean="0">
                <a:latin typeface="Arial" charset="0"/>
                <a:ea typeface="宋体" pitchFamily="2" charset="-122"/>
              </a:rPr>
              <a:t>23 dB </a:t>
            </a:r>
            <a:r>
              <a:rPr lang="en-US" altLang="zh-CN" sz="1800" b="0" dirty="0">
                <a:latin typeface="Arial" charset="0"/>
                <a:ea typeface="宋体" pitchFamily="2" charset="-122"/>
              </a:rPr>
              <a:t>d</a:t>
            </a:r>
            <a:r>
              <a:rPr lang="en-US" altLang="zh-CN" sz="1800" b="0" dirty="0" smtClean="0">
                <a:latin typeface="Arial" charset="0"/>
                <a:ea typeface="宋体" pitchFamily="2" charset="-122"/>
              </a:rPr>
              <a:t>ifference in Speech Reception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0" dirty="0" smtClean="0">
                <a:latin typeface="Arial" charset="0"/>
                <a:ea typeface="宋体" pitchFamily="2" charset="-122"/>
              </a:rPr>
              <a:t>Threshold!</a:t>
            </a:r>
            <a:endParaRPr lang="en-US" altLang="zh-CN" sz="1400" b="0" dirty="0">
              <a:latin typeface="Arial" charset="0"/>
              <a:ea typeface="宋体" pitchFamily="2" charset="-122"/>
            </a:endParaRPr>
          </a:p>
        </p:txBody>
      </p:sp>
      <p:sp>
        <p:nvSpPr>
          <p:cNvPr id="8201" name="Line 7"/>
          <p:cNvSpPr>
            <a:spLocks noChangeShapeType="1"/>
          </p:cNvSpPr>
          <p:nvPr/>
        </p:nvSpPr>
        <p:spPr bwMode="auto">
          <a:xfrm flipH="1" flipV="1">
            <a:off x="4549775" y="3335338"/>
            <a:ext cx="2781300" cy="800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Auditory scene </a:t>
            </a:r>
            <a:r>
              <a:rPr lang="en-US" altLang="en-US" smtClean="0"/>
              <a:t>analysis (ASA)</a:t>
            </a:r>
            <a:endParaRPr lang="en-US" altLang="en-US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4325938"/>
          </a:xfrm>
        </p:spPr>
        <p:txBody>
          <a:bodyPr/>
          <a:lstStyle/>
          <a:p>
            <a:r>
              <a:rPr lang="en-US" altLang="en-US" sz="2400"/>
              <a:t>Listeners are capable of parsing an acoustic scene  (a sound mixture) to form a mental representation of each sound source – stream – in the perceptual process of auditory scene analysis (Bregman, 1990)</a:t>
            </a:r>
          </a:p>
          <a:p>
            <a:pPr lvl="1"/>
            <a:r>
              <a:rPr lang="en-US" altLang="en-US" sz="2000"/>
              <a:t>From acoustic events to perceptual streams</a:t>
            </a:r>
          </a:p>
          <a:p>
            <a:r>
              <a:rPr lang="en-US" altLang="en-US" sz="2400"/>
              <a:t>Two conceptual processes of ASA:</a:t>
            </a:r>
          </a:p>
          <a:p>
            <a:pPr lvl="1"/>
            <a:r>
              <a:rPr lang="en-US" altLang="en-US" sz="2000" b="1"/>
              <a:t>Segmentation</a:t>
            </a:r>
            <a:r>
              <a:rPr lang="en-US" altLang="en-US" sz="2000"/>
              <a:t>. Decompose the acoustic mixture into sensory elements (segments)</a:t>
            </a:r>
          </a:p>
          <a:p>
            <a:pPr lvl="1"/>
            <a:r>
              <a:rPr lang="en-US" altLang="en-US" sz="2000" b="1"/>
              <a:t>Grouping</a:t>
            </a:r>
            <a:r>
              <a:rPr lang="en-US" altLang="en-US" sz="2000"/>
              <a:t>. Combine segments into streams, so that segments in the same stream originate from the same source</a:t>
            </a:r>
          </a:p>
        </p:txBody>
      </p:sp>
    </p:spTree>
    <p:extLst>
      <p:ext uri="{BB962C8B-B14F-4D97-AF65-F5344CB8AC3E}">
        <p14:creationId xmlns:p14="http://schemas.microsoft.com/office/powerpoint/2010/main" val="17558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Simultaneous organization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4470400"/>
          </a:xfrm>
        </p:spPr>
        <p:txBody>
          <a:bodyPr/>
          <a:lstStyle/>
          <a:p>
            <a:pPr>
              <a:buSzPct val="100000"/>
            </a:pPr>
            <a:r>
              <a:rPr lang="en-US" altLang="en-US" sz="2400" dirty="0"/>
              <a:t>Simultaneous organization groups sound components that overlap in time. ASA cues for simultaneous organization:</a:t>
            </a:r>
          </a:p>
          <a:p>
            <a:pPr lvl="1"/>
            <a:r>
              <a:rPr lang="en-US" altLang="en-US" sz="2000" dirty="0"/>
              <a:t>Proximity in frequency (spectral proximity)</a:t>
            </a:r>
          </a:p>
          <a:p>
            <a:pPr lvl="1"/>
            <a:r>
              <a:rPr lang="en-US" altLang="en-US" sz="2000" dirty="0"/>
              <a:t>Common periodicity</a:t>
            </a:r>
          </a:p>
          <a:p>
            <a:pPr lvl="1"/>
            <a:r>
              <a:rPr lang="en-US" altLang="en-US" sz="2000" dirty="0" smtClean="0"/>
              <a:t>Common </a:t>
            </a:r>
            <a:r>
              <a:rPr lang="en-US" altLang="en-US" sz="2000" dirty="0"/>
              <a:t>spatial location</a:t>
            </a:r>
          </a:p>
          <a:p>
            <a:pPr lvl="1"/>
            <a:r>
              <a:rPr lang="en-US" altLang="en-US" sz="2000" dirty="0"/>
              <a:t>Common onset (and to a lesser degree, common offset)</a:t>
            </a:r>
          </a:p>
          <a:p>
            <a:pPr lvl="1"/>
            <a:r>
              <a:rPr lang="en-US" altLang="en-US" sz="2000" dirty="0"/>
              <a:t>Common temporal modulation</a:t>
            </a:r>
          </a:p>
          <a:p>
            <a:pPr lvl="2">
              <a:buSzPct val="120000"/>
              <a:buFontTx/>
              <a:buChar char="•"/>
            </a:pPr>
            <a:r>
              <a:rPr lang="en-US" altLang="en-US" sz="1800" dirty="0"/>
              <a:t>Amplitude </a:t>
            </a:r>
            <a:r>
              <a:rPr lang="en-US" altLang="en-US" sz="1800" dirty="0" smtClean="0"/>
              <a:t>modulation</a:t>
            </a:r>
            <a:endParaRPr lang="en-US" altLang="en-US" sz="1800" dirty="0"/>
          </a:p>
          <a:p>
            <a:pPr lvl="2">
              <a:buSzPct val="120000"/>
              <a:buFontTx/>
              <a:buChar char="•"/>
            </a:pPr>
            <a:r>
              <a:rPr lang="en-US" altLang="en-US" sz="1800" dirty="0"/>
              <a:t>Frequency </a:t>
            </a:r>
            <a:r>
              <a:rPr lang="en-US" altLang="en-US" sz="1800" dirty="0" smtClean="0"/>
              <a:t>modulation</a:t>
            </a:r>
            <a:endParaRPr lang="en-US" altLang="en-US" sz="1800" dirty="0"/>
          </a:p>
        </p:txBody>
      </p:sp>
      <p:pic>
        <p:nvPicPr>
          <p:cNvPr id="2" name="bregman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0218" y="46677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Sequential organization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3651250"/>
          </a:xfrm>
        </p:spPr>
        <p:txBody>
          <a:bodyPr/>
          <a:lstStyle/>
          <a:p>
            <a:pPr>
              <a:buSzPct val="100000"/>
            </a:pPr>
            <a:r>
              <a:rPr lang="en-US" altLang="en-US" sz="2400" dirty="0"/>
              <a:t>Sequential organization groups sound components across time. ASA cues for sequential organization:</a:t>
            </a:r>
          </a:p>
          <a:p>
            <a:pPr lvl="1"/>
            <a:r>
              <a:rPr lang="en-US" altLang="en-US" sz="2000" dirty="0" smtClean="0"/>
              <a:t>Proximity/continuity </a:t>
            </a:r>
            <a:r>
              <a:rPr lang="en-US" altLang="en-US" sz="2000" dirty="0"/>
              <a:t>in time and frequency</a:t>
            </a:r>
          </a:p>
          <a:p>
            <a:pPr lvl="1"/>
            <a:r>
              <a:rPr lang="en-US" altLang="en-US" sz="2000" dirty="0" smtClean="0"/>
              <a:t>Common </a:t>
            </a:r>
            <a:r>
              <a:rPr lang="en-US" altLang="en-US" sz="2000" dirty="0"/>
              <a:t>spatial location; more generally, spatial continuity</a:t>
            </a:r>
          </a:p>
          <a:p>
            <a:pPr lvl="1"/>
            <a:r>
              <a:rPr lang="en-US" altLang="en-US" sz="2000" dirty="0"/>
              <a:t>Smooth pitch contour</a:t>
            </a:r>
          </a:p>
          <a:p>
            <a:pPr lvl="1"/>
            <a:r>
              <a:rPr lang="en-US" altLang="en-US" sz="2000" dirty="0" smtClean="0"/>
              <a:t>Rhythmic </a:t>
            </a:r>
            <a:r>
              <a:rPr lang="en-US" altLang="en-US" sz="2000" dirty="0"/>
              <a:t>structure </a:t>
            </a:r>
          </a:p>
        </p:txBody>
      </p:sp>
    </p:spTree>
    <p:extLst>
      <p:ext uri="{BB962C8B-B14F-4D97-AF65-F5344CB8AC3E}">
        <p14:creationId xmlns:p14="http://schemas.microsoft.com/office/powerpoint/2010/main" val="27370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"/>
</p:tagLst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808080"/>
      </a:dk2>
      <a:lt2>
        <a:srgbClr val="FFFF00"/>
      </a:lt2>
      <a:accent1>
        <a:srgbClr val="00CC99"/>
      </a:accent1>
      <a:accent2>
        <a:srgbClr val="3333CC"/>
      </a:accent2>
      <a:accent3>
        <a:srgbClr val="C0C0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12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12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22565</TotalTime>
  <Words>2141</Words>
  <Application>Microsoft Office PowerPoint</Application>
  <PresentationFormat>On-screen Show (4:3)</PresentationFormat>
  <Paragraphs>347</Paragraphs>
  <Slides>39</Slides>
  <Notes>15</Notes>
  <HiddenSlides>0</HiddenSlides>
  <MMClips>46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Monotype Sorts</vt:lpstr>
      <vt:lpstr>宋体</vt:lpstr>
      <vt:lpstr>Arial</vt:lpstr>
      <vt:lpstr>Calibri</vt:lpstr>
      <vt:lpstr>Cambria Math</vt:lpstr>
      <vt:lpstr>Times New Roman</vt:lpstr>
      <vt:lpstr>Wingdings</vt:lpstr>
      <vt:lpstr>Default Design</vt:lpstr>
      <vt:lpstr>Equation</vt:lpstr>
      <vt:lpstr>A Deep CASA Approach to  Talker-independent Speaker Separation</vt:lpstr>
      <vt:lpstr>Outline</vt:lpstr>
      <vt:lpstr>Real-world audition</vt:lpstr>
      <vt:lpstr>Sources of intrusion and distortion</vt:lpstr>
      <vt:lpstr>Cocktail party problem</vt:lpstr>
      <vt:lpstr>Human performance in different interferences </vt:lpstr>
      <vt:lpstr>Auditory scene analysis (ASA)</vt:lpstr>
      <vt:lpstr>Simultaneous organization</vt:lpstr>
      <vt:lpstr>Sequential organization</vt:lpstr>
      <vt:lpstr>Computational auditory scene analysis</vt:lpstr>
      <vt:lpstr>Ideal binary mask as a separation goal</vt:lpstr>
      <vt:lpstr>IBM illustration</vt:lpstr>
      <vt:lpstr>Subject tests of ideal binary masking</vt:lpstr>
      <vt:lpstr>Speech separation as DNN based mask estimation</vt:lpstr>
      <vt:lpstr>Outline</vt:lpstr>
      <vt:lpstr>Speaker separation</vt:lpstr>
      <vt:lpstr>Ratio masking for reverberant speaker separation</vt:lpstr>
      <vt:lpstr>STOI and PESQ performance</vt:lpstr>
      <vt:lpstr>Listening test results and demos</vt:lpstr>
      <vt:lpstr>Talker-independent speaker separation</vt:lpstr>
      <vt:lpstr>Deep clustering</vt:lpstr>
      <vt:lpstr>Permutation invariant training (PIT)</vt:lpstr>
      <vt:lpstr>Deep CASA approach</vt:lpstr>
      <vt:lpstr>Simultaneous grouping</vt:lpstr>
      <vt:lpstr>Simultaneous grouping (cont.)</vt:lpstr>
      <vt:lpstr>Simultaneous grouping network</vt:lpstr>
      <vt:lpstr>Sequential grouping</vt:lpstr>
      <vt:lpstr>Sequential grouping network</vt:lpstr>
      <vt:lpstr>Evaluation</vt:lpstr>
      <vt:lpstr>Results</vt:lpstr>
      <vt:lpstr>Sequential grouping comparison</vt:lpstr>
      <vt:lpstr>Speaker separation comparisons</vt:lpstr>
      <vt:lpstr>Two-speaker separation demos</vt:lpstr>
      <vt:lpstr>IBM illustration</vt:lpstr>
      <vt:lpstr>Multi-speaker case</vt:lpstr>
      <vt:lpstr>Three-speaker separation demos</vt:lpstr>
      <vt:lpstr>A solution in sight for cocktail party problem?</vt:lpstr>
      <vt:lpstr>A solution in sight (cont.)?</vt:lpstr>
      <vt:lpstr>Conclusion</vt:lpstr>
    </vt:vector>
  </TitlesOfParts>
  <Company>Ohio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Shzu</dc:creator>
  <cp:lastModifiedBy>ping bai</cp:lastModifiedBy>
  <cp:revision>2068</cp:revision>
  <cp:lastPrinted>2001-05-16T20:02:40Z</cp:lastPrinted>
  <dcterms:created xsi:type="dcterms:W3CDTF">2000-02-23T21:56:57Z</dcterms:created>
  <dcterms:modified xsi:type="dcterms:W3CDTF">2019-12-17T09:01:09Z</dcterms:modified>
</cp:coreProperties>
</file>